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lsx" ContentType="application/vnd.openxmlformats-officedocument.spreadsheetml.shee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layout1.xml" ContentType="application/vnd.openxmlformats-officedocument.drawingml.diagramLayout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.xml" ContentType="application/vnd.openxmlformats-officedocument.drawingml.diagramData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diagrams/quickStyle2.xml" ContentType="application/vnd.openxmlformats-officedocument.drawingml.diagramStyl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diagrams/quickStyle1.xml" ContentType="application/vnd.openxmlformats-officedocument.drawingml.diagramStyl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diagrams/colors2.xml" ContentType="application/vnd.openxmlformats-officedocument.drawingml.diagramColors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70"/>
  </p:notesMasterIdLst>
  <p:sldIdLst>
    <p:sldId id="256" r:id="rId2"/>
    <p:sldId id="257" r:id="rId3"/>
    <p:sldId id="262" r:id="rId4"/>
    <p:sldId id="263" r:id="rId5"/>
    <p:sldId id="258" r:id="rId6"/>
    <p:sldId id="269" r:id="rId7"/>
    <p:sldId id="264" r:id="rId8"/>
    <p:sldId id="265" r:id="rId9"/>
    <p:sldId id="309" r:id="rId10"/>
    <p:sldId id="261" r:id="rId11"/>
    <p:sldId id="266" r:id="rId12"/>
    <p:sldId id="268" r:id="rId13"/>
    <p:sldId id="259" r:id="rId14"/>
    <p:sldId id="267" r:id="rId15"/>
    <p:sldId id="270" r:id="rId16"/>
    <p:sldId id="271" r:id="rId17"/>
    <p:sldId id="272" r:id="rId18"/>
    <p:sldId id="310" r:id="rId19"/>
    <p:sldId id="273" r:id="rId20"/>
    <p:sldId id="275" r:id="rId21"/>
    <p:sldId id="276" r:id="rId22"/>
    <p:sldId id="274" r:id="rId23"/>
    <p:sldId id="311" r:id="rId24"/>
    <p:sldId id="312" r:id="rId25"/>
    <p:sldId id="313" r:id="rId26"/>
    <p:sldId id="314" r:id="rId27"/>
    <p:sldId id="278" r:id="rId28"/>
    <p:sldId id="315" r:id="rId29"/>
    <p:sldId id="316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02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260" r:id="rId61"/>
    <p:sldId id="303" r:id="rId62"/>
    <p:sldId id="304" r:id="rId63"/>
    <p:sldId id="305" r:id="rId64"/>
    <p:sldId id="306" r:id="rId65"/>
    <p:sldId id="307" r:id="rId66"/>
    <p:sldId id="308" r:id="rId67"/>
    <p:sldId id="324" r:id="rId68"/>
    <p:sldId id="325" r:id="rId6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D3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title>
      <c:layout/>
      <c:txPr>
        <a:bodyPr/>
        <a:lstStyle/>
        <a:p>
          <a:pPr>
            <a:defRPr lang="fr-BE"/>
          </a:pPr>
          <a:endParaRPr lang="fr-FR"/>
        </a:p>
      </c:txPr>
    </c:title>
    <c:plotArea>
      <c:layout>
        <c:manualLayout>
          <c:layoutTarget val="inner"/>
          <c:xMode val="edge"/>
          <c:yMode val="edge"/>
          <c:x val="0.235288713910761"/>
          <c:y val="0.0694254632919696"/>
          <c:w val="0.802013384858628"/>
          <c:h val="0.776425944149149"/>
        </c:manualLayout>
      </c:layout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cat>
            <c:strRef>
              <c:f>Feuil1!$A$2:$A$4</c:f>
              <c:strCache>
                <c:ptCount val="3"/>
                <c:pt idx="0">
                  <c:v>CKD I - II</c:v>
                </c:pt>
                <c:pt idx="1">
                  <c:v>CKD III</c:v>
                </c:pt>
                <c:pt idx="2">
                  <c:v>CKD IV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6.3</c:v>
                </c:pt>
                <c:pt idx="1">
                  <c:v>4.3</c:v>
                </c:pt>
                <c:pt idx="2">
                  <c:v>0.2</c:v>
                </c:pt>
              </c:numCache>
            </c:numRef>
          </c:val>
        </c:ser>
        <c:axId val="544789832"/>
        <c:axId val="544792280"/>
      </c:barChart>
      <c:catAx>
        <c:axId val="5447898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544792280"/>
        <c:crosses val="autoZero"/>
        <c:auto val="1"/>
        <c:lblAlgn val="ctr"/>
        <c:lblOffset val="100"/>
      </c:catAx>
      <c:valAx>
        <c:axId val="5447922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5447898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Feuil1!$A$2:$A$4</c:f>
              <c:strCache>
                <c:ptCount val="3"/>
                <c:pt idx="0">
                  <c:v>CKD I - I</c:v>
                </c:pt>
                <c:pt idx="1">
                  <c:v>CKD III</c:v>
                </c:pt>
                <c:pt idx="2">
                  <c:v>CKD IV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6.0</c:v>
                </c:pt>
                <c:pt idx="1">
                  <c:v>4.9</c:v>
                </c:pt>
                <c:pt idx="2">
                  <c:v>0.25</c:v>
                </c:pt>
              </c:numCache>
            </c:numRef>
          </c:val>
        </c:ser>
        <c:axId val="544852136"/>
        <c:axId val="544855288"/>
      </c:barChart>
      <c:catAx>
        <c:axId val="544852136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544855288"/>
        <c:crosses val="autoZero"/>
        <c:auto val="1"/>
        <c:lblAlgn val="ctr"/>
        <c:lblOffset val="100"/>
      </c:catAx>
      <c:valAx>
        <c:axId val="5448552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544852136"/>
        <c:crosses val="autoZero"/>
        <c:crossBetween val="between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14B70-59B5-1A45-ACD2-0A5E087D83CB}" type="doc">
      <dgm:prSet loTypeId="urn:microsoft.com/office/officeart/2005/8/layout/cycle4" loCatId="relationship" qsTypeId="urn:microsoft.com/office/officeart/2005/8/quickstyle/simple4" qsCatId="simple" csTypeId="urn:microsoft.com/office/officeart/2005/8/colors/accent1_2" csCatId="accent1" phldr="1"/>
      <dgm:spPr/>
    </dgm:pt>
    <dgm:pt modelId="{21CDEA89-82EF-804D-AA9B-D307088E57FE}">
      <dgm:prSet phldrT="[Texte]"/>
      <dgm:spPr>
        <a:gradFill flip="none" rotWithShape="1">
          <a:gsLst>
            <a:gs pos="18000">
              <a:srgbClr val="FFCD36"/>
            </a:gs>
            <a:gs pos="100000">
              <a:srgbClr val="FFFFFF"/>
            </a:gs>
            <a:gs pos="99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fr-FR" dirty="0" smtClean="0"/>
            <a:t>CKD I  &amp; II</a:t>
          </a:r>
          <a:endParaRPr lang="fr-FR" dirty="0"/>
        </a:p>
      </dgm:t>
    </dgm:pt>
    <dgm:pt modelId="{EBA4E565-036E-8245-9566-E7FF7ADD304F}" type="parTrans" cxnId="{F6C3E610-3637-4542-B9EA-4F785D450F1A}">
      <dgm:prSet/>
      <dgm:spPr/>
      <dgm:t>
        <a:bodyPr/>
        <a:lstStyle/>
        <a:p>
          <a:endParaRPr lang="fr-FR"/>
        </a:p>
      </dgm:t>
    </dgm:pt>
    <dgm:pt modelId="{DF1F6659-F4C4-7747-9B73-D7F9123C52BF}" type="sibTrans" cxnId="{F6C3E610-3637-4542-B9EA-4F785D450F1A}">
      <dgm:prSet/>
      <dgm:spPr/>
      <dgm:t>
        <a:bodyPr/>
        <a:lstStyle/>
        <a:p>
          <a:endParaRPr lang="fr-FR"/>
        </a:p>
      </dgm:t>
    </dgm:pt>
    <dgm:pt modelId="{A65C99D4-7D89-AC40-B69E-3141BB99CCBD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 smtClean="0"/>
            <a:t>CKD III et IV + Protéinurie</a:t>
          </a:r>
          <a:endParaRPr lang="fr-FR" dirty="0"/>
        </a:p>
      </dgm:t>
    </dgm:pt>
    <dgm:pt modelId="{29735492-DE5B-3149-95BB-F39CB3649F2E}" type="parTrans" cxnId="{138C2E08-70E0-784A-A90F-22B4EA88EF49}">
      <dgm:prSet/>
      <dgm:spPr/>
      <dgm:t>
        <a:bodyPr/>
        <a:lstStyle/>
        <a:p>
          <a:endParaRPr lang="fr-FR"/>
        </a:p>
      </dgm:t>
    </dgm:pt>
    <dgm:pt modelId="{855989CE-0FB5-C948-B277-41C4FEF8FAE3}" type="sibTrans" cxnId="{138C2E08-70E0-784A-A90F-22B4EA88EF49}">
      <dgm:prSet/>
      <dgm:spPr/>
      <dgm:t>
        <a:bodyPr/>
        <a:lstStyle/>
        <a:p>
          <a:endParaRPr lang="fr-FR"/>
        </a:p>
      </dgm:t>
    </dgm:pt>
    <dgm:pt modelId="{773B0B09-94E7-1348-B5ED-2AEF1894CA00}">
      <dgm:prSet phldrT="[Texte]"/>
      <dgm:spPr>
        <a:solidFill>
          <a:srgbClr val="FF6600"/>
        </a:solidFill>
      </dgm:spPr>
      <dgm:t>
        <a:bodyPr/>
        <a:lstStyle/>
        <a:p>
          <a:r>
            <a:rPr lang="fr-FR" dirty="0" smtClean="0"/>
            <a:t>CKD III &amp; IV</a:t>
          </a:r>
          <a:endParaRPr lang="fr-FR" dirty="0"/>
        </a:p>
      </dgm:t>
    </dgm:pt>
    <dgm:pt modelId="{B63D0E9F-C95D-4847-8358-851074E4184D}" type="parTrans" cxnId="{6EE340D6-8364-A84E-82B7-FE4078FF614F}">
      <dgm:prSet/>
      <dgm:spPr/>
      <dgm:t>
        <a:bodyPr/>
        <a:lstStyle/>
        <a:p>
          <a:endParaRPr lang="fr-FR"/>
        </a:p>
      </dgm:t>
    </dgm:pt>
    <dgm:pt modelId="{D16274E3-D8D5-2E40-93D3-734D56D67C55}" type="sibTrans" cxnId="{6EE340D6-8364-A84E-82B7-FE4078FF614F}">
      <dgm:prSet/>
      <dgm:spPr/>
      <dgm:t>
        <a:bodyPr/>
        <a:lstStyle/>
        <a:p>
          <a:endParaRPr lang="fr-FR"/>
        </a:p>
      </dgm:t>
    </dgm:pt>
    <dgm:pt modelId="{4450DD17-DE99-8641-B990-CEBF75189580}">
      <dgm:prSet phldrT="[Texte]"/>
      <dgm:spPr>
        <a:solidFill>
          <a:srgbClr val="FF6600"/>
        </a:solidFill>
      </dgm:spPr>
      <dgm:t>
        <a:bodyPr/>
        <a:lstStyle/>
        <a:p>
          <a:r>
            <a:rPr lang="fr-FR" dirty="0" smtClean="0"/>
            <a:t>CKD I &amp; II + Protéinurie</a:t>
          </a:r>
          <a:endParaRPr lang="fr-FR" dirty="0"/>
        </a:p>
      </dgm:t>
    </dgm:pt>
    <dgm:pt modelId="{A41BB8A8-AE41-4749-944C-BACB52B96BFE}" type="parTrans" cxnId="{10FBE03E-22FB-E34D-8442-35969B88D590}">
      <dgm:prSet/>
      <dgm:spPr/>
      <dgm:t>
        <a:bodyPr/>
        <a:lstStyle/>
        <a:p>
          <a:endParaRPr lang="fr-FR"/>
        </a:p>
      </dgm:t>
    </dgm:pt>
    <dgm:pt modelId="{956FE62F-BFE8-4D4A-961E-E262D9CF6CB4}" type="sibTrans" cxnId="{10FBE03E-22FB-E34D-8442-35969B88D590}">
      <dgm:prSet/>
      <dgm:spPr/>
      <dgm:t>
        <a:bodyPr/>
        <a:lstStyle/>
        <a:p>
          <a:endParaRPr lang="fr-FR"/>
        </a:p>
      </dgm:t>
    </dgm:pt>
    <dgm:pt modelId="{3EC465B4-3B41-1840-9C53-B984AA136EDC}" type="pres">
      <dgm:prSet presAssocID="{2DF14B70-59B5-1A45-ACD2-0A5E087D83C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8D228D3-FAD9-4342-8314-D31D29A4434B}" type="pres">
      <dgm:prSet presAssocID="{2DF14B70-59B5-1A45-ACD2-0A5E087D83CB}" presName="children" presStyleCnt="0"/>
      <dgm:spPr/>
    </dgm:pt>
    <dgm:pt modelId="{CB71C6FF-15A4-A846-98A3-B903A9BBD76B}" type="pres">
      <dgm:prSet presAssocID="{2DF14B70-59B5-1A45-ACD2-0A5E087D83CB}" presName="childPlaceholder" presStyleCnt="0"/>
      <dgm:spPr/>
    </dgm:pt>
    <dgm:pt modelId="{5529BCEE-40EB-E349-BB33-1D58F51E898D}" type="pres">
      <dgm:prSet presAssocID="{2DF14B70-59B5-1A45-ACD2-0A5E087D83CB}" presName="circle" presStyleCnt="0"/>
      <dgm:spPr/>
    </dgm:pt>
    <dgm:pt modelId="{852A0A25-BD11-0046-B690-12154B766EC5}" type="pres">
      <dgm:prSet presAssocID="{2DF14B70-59B5-1A45-ACD2-0A5E087D83C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F305D0-8210-FF4B-A0E4-1B86E1112482}" type="pres">
      <dgm:prSet presAssocID="{2DF14B70-59B5-1A45-ACD2-0A5E087D83C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8E832A-CA8A-8E49-9EB7-B7270346B46A}" type="pres">
      <dgm:prSet presAssocID="{2DF14B70-59B5-1A45-ACD2-0A5E087D83C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055DE3-09EF-8442-8D58-81C2381F707D}" type="pres">
      <dgm:prSet presAssocID="{2DF14B70-59B5-1A45-ACD2-0A5E087D83C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8549CE-E6A0-9E44-AEC9-F7355B8E0471}" type="pres">
      <dgm:prSet presAssocID="{2DF14B70-59B5-1A45-ACD2-0A5E087D83CB}" presName="quadrantPlaceholder" presStyleCnt="0"/>
      <dgm:spPr/>
    </dgm:pt>
    <dgm:pt modelId="{8E6E7E37-D4AD-F447-BAAD-8BB7FC913F61}" type="pres">
      <dgm:prSet presAssocID="{2DF14B70-59B5-1A45-ACD2-0A5E087D83CB}" presName="center1" presStyleLbl="fgShp" presStyleIdx="0" presStyleCnt="2"/>
      <dgm:spPr/>
    </dgm:pt>
    <dgm:pt modelId="{98FA8AB3-415F-F540-9FCD-11EC93B9567D}" type="pres">
      <dgm:prSet presAssocID="{2DF14B70-59B5-1A45-ACD2-0A5E087D83CB}" presName="center2" presStyleLbl="fgShp" presStyleIdx="1" presStyleCnt="2"/>
      <dgm:spPr/>
    </dgm:pt>
  </dgm:ptLst>
  <dgm:cxnLst>
    <dgm:cxn modelId="{4748E3E9-7960-1C4D-9B59-D91018B7E158}" type="presOf" srcId="{4450DD17-DE99-8641-B990-CEBF75189580}" destId="{46F305D0-8210-FF4B-A0E4-1B86E1112482}" srcOrd="0" destOrd="0" presId="urn:microsoft.com/office/officeart/2005/8/layout/cycle4"/>
    <dgm:cxn modelId="{138C2E08-70E0-784A-A90F-22B4EA88EF49}" srcId="{2DF14B70-59B5-1A45-ACD2-0A5E087D83CB}" destId="{A65C99D4-7D89-AC40-B69E-3141BB99CCBD}" srcOrd="2" destOrd="0" parTransId="{29735492-DE5B-3149-95BB-F39CB3649F2E}" sibTransId="{855989CE-0FB5-C948-B277-41C4FEF8FAE3}"/>
    <dgm:cxn modelId="{EA0F08B8-FB65-6B45-8440-9580384C1E9E}" type="presOf" srcId="{773B0B09-94E7-1348-B5ED-2AEF1894CA00}" destId="{B3055DE3-09EF-8442-8D58-81C2381F707D}" srcOrd="0" destOrd="0" presId="urn:microsoft.com/office/officeart/2005/8/layout/cycle4"/>
    <dgm:cxn modelId="{6EE340D6-8364-A84E-82B7-FE4078FF614F}" srcId="{2DF14B70-59B5-1A45-ACD2-0A5E087D83CB}" destId="{773B0B09-94E7-1348-B5ED-2AEF1894CA00}" srcOrd="3" destOrd="0" parTransId="{B63D0E9F-C95D-4847-8358-851074E4184D}" sibTransId="{D16274E3-D8D5-2E40-93D3-734D56D67C55}"/>
    <dgm:cxn modelId="{A44B5A74-65FA-684A-8422-C8192AC3A9E4}" type="presOf" srcId="{A65C99D4-7D89-AC40-B69E-3141BB99CCBD}" destId="{0B8E832A-CA8A-8E49-9EB7-B7270346B46A}" srcOrd="0" destOrd="0" presId="urn:microsoft.com/office/officeart/2005/8/layout/cycle4"/>
    <dgm:cxn modelId="{5770CBD6-F972-ED4E-8D68-5AC0800F59C7}" type="presOf" srcId="{2DF14B70-59B5-1A45-ACD2-0A5E087D83CB}" destId="{3EC465B4-3B41-1840-9C53-B984AA136EDC}" srcOrd="0" destOrd="0" presId="urn:microsoft.com/office/officeart/2005/8/layout/cycle4"/>
    <dgm:cxn modelId="{6569219C-D34E-7D45-87F0-76A5D70654C9}" type="presOf" srcId="{21CDEA89-82EF-804D-AA9B-D307088E57FE}" destId="{852A0A25-BD11-0046-B690-12154B766EC5}" srcOrd="0" destOrd="0" presId="urn:microsoft.com/office/officeart/2005/8/layout/cycle4"/>
    <dgm:cxn modelId="{F6C3E610-3637-4542-B9EA-4F785D450F1A}" srcId="{2DF14B70-59B5-1A45-ACD2-0A5E087D83CB}" destId="{21CDEA89-82EF-804D-AA9B-D307088E57FE}" srcOrd="0" destOrd="0" parTransId="{EBA4E565-036E-8245-9566-E7FF7ADD304F}" sibTransId="{DF1F6659-F4C4-7747-9B73-D7F9123C52BF}"/>
    <dgm:cxn modelId="{10FBE03E-22FB-E34D-8442-35969B88D590}" srcId="{2DF14B70-59B5-1A45-ACD2-0A5E087D83CB}" destId="{4450DD17-DE99-8641-B990-CEBF75189580}" srcOrd="1" destOrd="0" parTransId="{A41BB8A8-AE41-4749-944C-BACB52B96BFE}" sibTransId="{956FE62F-BFE8-4D4A-961E-E262D9CF6CB4}"/>
    <dgm:cxn modelId="{9223FE9A-CCBD-5D43-A8CF-DAC7AD01F473}" type="presParOf" srcId="{3EC465B4-3B41-1840-9C53-B984AA136EDC}" destId="{08D228D3-FAD9-4342-8314-D31D29A4434B}" srcOrd="0" destOrd="0" presId="urn:microsoft.com/office/officeart/2005/8/layout/cycle4"/>
    <dgm:cxn modelId="{3B7F0835-2ED9-2F46-AAFE-9A0E2EA1320A}" type="presParOf" srcId="{08D228D3-FAD9-4342-8314-D31D29A4434B}" destId="{CB71C6FF-15A4-A846-98A3-B903A9BBD76B}" srcOrd="0" destOrd="0" presId="urn:microsoft.com/office/officeart/2005/8/layout/cycle4"/>
    <dgm:cxn modelId="{60B313AB-9B5E-ED4D-9D9C-759F607066E4}" type="presParOf" srcId="{3EC465B4-3B41-1840-9C53-B984AA136EDC}" destId="{5529BCEE-40EB-E349-BB33-1D58F51E898D}" srcOrd="1" destOrd="0" presId="urn:microsoft.com/office/officeart/2005/8/layout/cycle4"/>
    <dgm:cxn modelId="{84D2AE82-9735-5341-820C-A2FEF79D432E}" type="presParOf" srcId="{5529BCEE-40EB-E349-BB33-1D58F51E898D}" destId="{852A0A25-BD11-0046-B690-12154B766EC5}" srcOrd="0" destOrd="0" presId="urn:microsoft.com/office/officeart/2005/8/layout/cycle4"/>
    <dgm:cxn modelId="{6A74EBC8-6CE8-A641-B8CE-E3127A8BCA9A}" type="presParOf" srcId="{5529BCEE-40EB-E349-BB33-1D58F51E898D}" destId="{46F305D0-8210-FF4B-A0E4-1B86E1112482}" srcOrd="1" destOrd="0" presId="urn:microsoft.com/office/officeart/2005/8/layout/cycle4"/>
    <dgm:cxn modelId="{70865474-245D-7945-8F61-CBE6F8A2AB91}" type="presParOf" srcId="{5529BCEE-40EB-E349-BB33-1D58F51E898D}" destId="{0B8E832A-CA8A-8E49-9EB7-B7270346B46A}" srcOrd="2" destOrd="0" presId="urn:microsoft.com/office/officeart/2005/8/layout/cycle4"/>
    <dgm:cxn modelId="{D324F31A-C322-CD4E-9B2A-AF8C5064C188}" type="presParOf" srcId="{5529BCEE-40EB-E349-BB33-1D58F51E898D}" destId="{B3055DE3-09EF-8442-8D58-81C2381F707D}" srcOrd="3" destOrd="0" presId="urn:microsoft.com/office/officeart/2005/8/layout/cycle4"/>
    <dgm:cxn modelId="{64BD11A1-A313-444E-AE8C-55FAB51DE252}" type="presParOf" srcId="{5529BCEE-40EB-E349-BB33-1D58F51E898D}" destId="{9D8549CE-E6A0-9E44-AEC9-F7355B8E0471}" srcOrd="4" destOrd="0" presId="urn:microsoft.com/office/officeart/2005/8/layout/cycle4"/>
    <dgm:cxn modelId="{34D0014F-C74B-3841-8997-A09912FCF201}" type="presParOf" srcId="{3EC465B4-3B41-1840-9C53-B984AA136EDC}" destId="{8E6E7E37-D4AD-F447-BAAD-8BB7FC913F61}" srcOrd="2" destOrd="0" presId="urn:microsoft.com/office/officeart/2005/8/layout/cycle4"/>
    <dgm:cxn modelId="{C671D5DB-C9BD-C841-823F-EAEBEBCC2333}" type="presParOf" srcId="{3EC465B4-3B41-1840-9C53-B984AA136EDC}" destId="{98FA8AB3-415F-F540-9FCD-11EC93B9567D}" srcOrd="3" destOrd="0" presId="urn:microsoft.com/office/officeart/2005/8/layout/cycle4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A375E-9973-3840-B37F-6C1556E88AEF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CD60664-615F-DA47-86B8-FD2FA6CE34E1}">
      <dgm:prSet phldrT="[Texte]"/>
      <dgm:spPr/>
      <dgm:t>
        <a:bodyPr/>
        <a:lstStyle/>
        <a:p>
          <a:r>
            <a:rPr lang="fr-FR" dirty="0" smtClean="0"/>
            <a:t>Durée</a:t>
          </a:r>
          <a:endParaRPr lang="fr-FR" dirty="0"/>
        </a:p>
      </dgm:t>
    </dgm:pt>
    <dgm:pt modelId="{151501B7-72EC-A140-80F0-32F72972B2AB}" type="parTrans" cxnId="{794E8A7C-BE6D-0E4D-946F-2CBC0500EA4D}">
      <dgm:prSet/>
      <dgm:spPr/>
      <dgm:t>
        <a:bodyPr/>
        <a:lstStyle/>
        <a:p>
          <a:endParaRPr lang="fr-FR"/>
        </a:p>
      </dgm:t>
    </dgm:pt>
    <dgm:pt modelId="{2773644B-22DB-2C47-A01C-AE8C697D8165}" type="sibTrans" cxnId="{794E8A7C-BE6D-0E4D-946F-2CBC0500EA4D}">
      <dgm:prSet/>
      <dgm:spPr/>
      <dgm:t>
        <a:bodyPr/>
        <a:lstStyle/>
        <a:p>
          <a:endParaRPr lang="fr-FR"/>
        </a:p>
      </dgm:t>
    </dgm:pt>
    <dgm:pt modelId="{B191CD0E-6D99-404D-96CD-6879631E1579}">
      <dgm:prSet phldrT="[Texte]"/>
      <dgm:spPr/>
      <dgm:t>
        <a:bodyPr/>
        <a:lstStyle/>
        <a:p>
          <a:r>
            <a:rPr lang="fr-FR" dirty="0" smtClean="0"/>
            <a:t>Lésion rénale de plus de trois mois.</a:t>
          </a:r>
          <a:endParaRPr lang="fr-FR" dirty="0"/>
        </a:p>
      </dgm:t>
    </dgm:pt>
    <dgm:pt modelId="{F511E0D0-5759-324A-859D-CA99ADB4AB98}" type="parTrans" cxnId="{A133590F-A71B-FC4D-95FA-D1C768DA3C6A}">
      <dgm:prSet/>
      <dgm:spPr/>
      <dgm:t>
        <a:bodyPr/>
        <a:lstStyle/>
        <a:p>
          <a:endParaRPr lang="fr-FR"/>
        </a:p>
      </dgm:t>
    </dgm:pt>
    <dgm:pt modelId="{C06CC6EF-E1BB-2240-808C-08272416AE17}" type="sibTrans" cxnId="{A133590F-A71B-FC4D-95FA-D1C768DA3C6A}">
      <dgm:prSet/>
      <dgm:spPr/>
      <dgm:t>
        <a:bodyPr/>
        <a:lstStyle/>
        <a:p>
          <a:endParaRPr lang="fr-FR"/>
        </a:p>
      </dgm:t>
    </dgm:pt>
    <dgm:pt modelId="{3B6D5DC5-7C3B-8B48-AA38-D6C362F89C56}">
      <dgm:prSet phldrT="[Texte]"/>
      <dgm:spPr/>
      <dgm:t>
        <a:bodyPr/>
        <a:lstStyle/>
        <a:p>
          <a:r>
            <a:rPr lang="fr-FR" dirty="0" smtClean="0"/>
            <a:t>TOUJOURS EXCLURE UNE PATHOLOGIE AIGUE.</a:t>
          </a:r>
          <a:endParaRPr lang="fr-FR" dirty="0"/>
        </a:p>
      </dgm:t>
    </dgm:pt>
    <dgm:pt modelId="{D924FA32-BA21-EC49-8792-37AF4A15AACA}" type="parTrans" cxnId="{D96F6A0E-2773-864B-8BD9-BF0D13D2C357}">
      <dgm:prSet/>
      <dgm:spPr/>
      <dgm:t>
        <a:bodyPr/>
        <a:lstStyle/>
        <a:p>
          <a:endParaRPr lang="fr-FR"/>
        </a:p>
      </dgm:t>
    </dgm:pt>
    <dgm:pt modelId="{B1A5B9F1-4CEF-9D43-9882-9F0FCFCF1BB8}" type="sibTrans" cxnId="{D96F6A0E-2773-864B-8BD9-BF0D13D2C357}">
      <dgm:prSet/>
      <dgm:spPr/>
      <dgm:t>
        <a:bodyPr/>
        <a:lstStyle/>
        <a:p>
          <a:endParaRPr lang="fr-FR"/>
        </a:p>
      </dgm:t>
    </dgm:pt>
    <dgm:pt modelId="{FE028E56-F9C2-BF41-B3FE-3AD92E710B27}">
      <dgm:prSet phldrT="[Texte]"/>
      <dgm:spPr/>
      <dgm:t>
        <a:bodyPr/>
        <a:lstStyle/>
        <a:p>
          <a:r>
            <a:rPr lang="fr-FR" dirty="0" smtClean="0"/>
            <a:t>Créatinine</a:t>
          </a:r>
        </a:p>
        <a:p>
          <a:r>
            <a:rPr lang="fr-FR" dirty="0" smtClean="0"/>
            <a:t>Protéinurie</a:t>
          </a:r>
          <a:endParaRPr lang="fr-FR" dirty="0"/>
        </a:p>
      </dgm:t>
    </dgm:pt>
    <dgm:pt modelId="{D8F99071-9B08-EC4E-A0B9-FE1BCB4DACB7}" type="parTrans" cxnId="{026DADC2-F1F8-3A48-B954-2808E504E38B}">
      <dgm:prSet/>
      <dgm:spPr/>
      <dgm:t>
        <a:bodyPr/>
        <a:lstStyle/>
        <a:p>
          <a:endParaRPr lang="fr-FR"/>
        </a:p>
      </dgm:t>
    </dgm:pt>
    <dgm:pt modelId="{B5421DB0-48BF-F847-83A9-A8FE3EC078E1}" type="sibTrans" cxnId="{026DADC2-F1F8-3A48-B954-2808E504E38B}">
      <dgm:prSet/>
      <dgm:spPr/>
      <dgm:t>
        <a:bodyPr/>
        <a:lstStyle/>
        <a:p>
          <a:endParaRPr lang="fr-FR"/>
        </a:p>
      </dgm:t>
    </dgm:pt>
    <dgm:pt modelId="{833E4C73-CD49-4840-A15B-98D57853E4BF}">
      <dgm:prSet phldrT="[Texte]"/>
      <dgm:spPr/>
      <dgm:t>
        <a:bodyPr/>
        <a:lstStyle/>
        <a:p>
          <a:r>
            <a:rPr lang="fr-FR" dirty="0" smtClean="0"/>
            <a:t>Dosage Standardisé IDMS !</a:t>
          </a:r>
          <a:endParaRPr lang="fr-FR" dirty="0"/>
        </a:p>
      </dgm:t>
    </dgm:pt>
    <dgm:pt modelId="{98E057BA-2D1A-0348-9907-5DC68DE5DBD2}" type="parTrans" cxnId="{BED651C3-1EEB-D64C-8B48-1D4058978C6F}">
      <dgm:prSet/>
      <dgm:spPr/>
      <dgm:t>
        <a:bodyPr/>
        <a:lstStyle/>
        <a:p>
          <a:endParaRPr lang="fr-FR"/>
        </a:p>
      </dgm:t>
    </dgm:pt>
    <dgm:pt modelId="{FC6F8E3C-4032-024F-A12C-AB64B7D1903E}" type="sibTrans" cxnId="{BED651C3-1EEB-D64C-8B48-1D4058978C6F}">
      <dgm:prSet/>
      <dgm:spPr/>
      <dgm:t>
        <a:bodyPr/>
        <a:lstStyle/>
        <a:p>
          <a:endParaRPr lang="fr-FR"/>
        </a:p>
      </dgm:t>
    </dgm:pt>
    <dgm:pt modelId="{951F7C34-B6B3-9A48-8FEE-F8B9FFA50DC7}">
      <dgm:prSet phldrT="[Texte]"/>
      <dgm:spPr/>
      <dgm:t>
        <a:bodyPr/>
        <a:lstStyle/>
        <a:p>
          <a:r>
            <a:rPr lang="fr-FR" dirty="0" smtClean="0"/>
            <a:t>FORMULE: … </a:t>
          </a:r>
          <a:r>
            <a:rPr lang="fr-FR" dirty="0" err="1" smtClean="0"/>
            <a:t>eGFR</a:t>
          </a:r>
          <a:r>
            <a:rPr lang="fr-FR" dirty="0" smtClean="0"/>
            <a:t> MDRD &lt; 60.</a:t>
          </a:r>
          <a:endParaRPr lang="fr-FR" dirty="0"/>
        </a:p>
      </dgm:t>
    </dgm:pt>
    <dgm:pt modelId="{3345CEE6-8D0F-FF48-A52D-EEFC0A435D91}" type="parTrans" cxnId="{1183F480-8D88-8144-9F62-AAE816682447}">
      <dgm:prSet/>
      <dgm:spPr/>
      <dgm:t>
        <a:bodyPr/>
        <a:lstStyle/>
        <a:p>
          <a:endParaRPr lang="fr-FR"/>
        </a:p>
      </dgm:t>
    </dgm:pt>
    <dgm:pt modelId="{87E2B651-FD23-D540-B838-FD36F3E614F8}" type="sibTrans" cxnId="{1183F480-8D88-8144-9F62-AAE816682447}">
      <dgm:prSet/>
      <dgm:spPr/>
      <dgm:t>
        <a:bodyPr/>
        <a:lstStyle/>
        <a:p>
          <a:endParaRPr lang="fr-FR"/>
        </a:p>
      </dgm:t>
    </dgm:pt>
    <dgm:pt modelId="{F446FDB8-7363-C44C-8FD2-9974FF647401}">
      <dgm:prSet phldrT="[Texte]"/>
      <dgm:spPr/>
      <dgm:t>
        <a:bodyPr/>
        <a:lstStyle/>
        <a:p>
          <a:r>
            <a:rPr lang="fr-FR" dirty="0" smtClean="0"/>
            <a:t>Masse </a:t>
          </a:r>
          <a:r>
            <a:rPr lang="fr-FR" dirty="0" err="1" smtClean="0"/>
            <a:t>muscualire</a:t>
          </a:r>
          <a:endParaRPr lang="fr-FR" dirty="0"/>
        </a:p>
      </dgm:t>
    </dgm:pt>
    <dgm:pt modelId="{665D9ED1-9DFD-BD40-93B3-F8A642E32203}" type="parTrans" cxnId="{47D19AAC-B934-904A-999C-9A71DFA83673}">
      <dgm:prSet/>
      <dgm:spPr/>
      <dgm:t>
        <a:bodyPr/>
        <a:lstStyle/>
        <a:p>
          <a:endParaRPr lang="fr-FR"/>
        </a:p>
      </dgm:t>
    </dgm:pt>
    <dgm:pt modelId="{618201AB-897E-9A49-8D85-0AF6D7ECD695}" type="sibTrans" cxnId="{47D19AAC-B934-904A-999C-9A71DFA83673}">
      <dgm:prSet/>
      <dgm:spPr/>
      <dgm:t>
        <a:bodyPr/>
        <a:lstStyle/>
        <a:p>
          <a:endParaRPr lang="fr-FR"/>
        </a:p>
      </dgm:t>
    </dgm:pt>
    <dgm:pt modelId="{61D5FAF6-1D40-A648-8EB8-514D32A5EF35}">
      <dgm:prSet phldrT="[Texte]"/>
      <dgm:spPr/>
      <dgm:t>
        <a:bodyPr/>
        <a:lstStyle/>
        <a:p>
          <a:r>
            <a:rPr lang="fr-FR" dirty="0" smtClean="0"/>
            <a:t>Créatinine // à la massa musculaire et Fx rénale</a:t>
          </a:r>
          <a:endParaRPr lang="fr-FR" dirty="0"/>
        </a:p>
      </dgm:t>
    </dgm:pt>
    <dgm:pt modelId="{5816C1C8-EC83-7946-AAD6-3685549B40A2}" type="parTrans" cxnId="{08DB61C2-9337-3B4F-81EF-0866C9FEBFD4}">
      <dgm:prSet/>
      <dgm:spPr/>
      <dgm:t>
        <a:bodyPr/>
        <a:lstStyle/>
        <a:p>
          <a:endParaRPr lang="fr-FR"/>
        </a:p>
      </dgm:t>
    </dgm:pt>
    <dgm:pt modelId="{E7827BDE-449A-044B-9A56-8F8D2E5FEADB}" type="sibTrans" cxnId="{08DB61C2-9337-3B4F-81EF-0866C9FEBFD4}">
      <dgm:prSet/>
      <dgm:spPr/>
      <dgm:t>
        <a:bodyPr/>
        <a:lstStyle/>
        <a:p>
          <a:endParaRPr lang="fr-FR"/>
        </a:p>
      </dgm:t>
    </dgm:pt>
    <dgm:pt modelId="{FE0B9C7A-4F7F-334E-883F-DDFCA2C13327}">
      <dgm:prSet phldrT="[Texte]"/>
      <dgm:spPr/>
      <dgm:t>
        <a:bodyPr/>
        <a:lstStyle/>
        <a:p>
          <a:r>
            <a:rPr lang="fr-FR" dirty="0" smtClean="0"/>
            <a:t>Piège: Grabataire, patient débilité, sportif, …</a:t>
          </a:r>
          <a:endParaRPr lang="fr-FR" dirty="0"/>
        </a:p>
      </dgm:t>
    </dgm:pt>
    <dgm:pt modelId="{0982F553-00AB-7F41-BBB4-9C0E382F6F57}" type="parTrans" cxnId="{9C3CF89B-B126-0641-9C9C-144780D93EA6}">
      <dgm:prSet/>
      <dgm:spPr/>
      <dgm:t>
        <a:bodyPr/>
        <a:lstStyle/>
        <a:p>
          <a:endParaRPr lang="fr-FR"/>
        </a:p>
      </dgm:t>
    </dgm:pt>
    <dgm:pt modelId="{06D9EAB0-82FF-0E45-A309-41D146120DDC}" type="sibTrans" cxnId="{9C3CF89B-B126-0641-9C9C-144780D93EA6}">
      <dgm:prSet/>
      <dgm:spPr/>
      <dgm:t>
        <a:bodyPr/>
        <a:lstStyle/>
        <a:p>
          <a:endParaRPr lang="fr-FR"/>
        </a:p>
      </dgm:t>
    </dgm:pt>
    <dgm:pt modelId="{5D1DDB8E-6FEE-9C49-9C7C-D0594B70A1FC}">
      <dgm:prSet phldrT="[Texte]"/>
      <dgm:spPr/>
      <dgm:t>
        <a:bodyPr/>
        <a:lstStyle/>
        <a:p>
          <a:r>
            <a:rPr lang="fr-FR" dirty="0" smtClean="0"/>
            <a:t>Analyse d’urine. </a:t>
          </a:r>
          <a:endParaRPr lang="fr-FR" dirty="0"/>
        </a:p>
      </dgm:t>
    </dgm:pt>
    <dgm:pt modelId="{28763751-3A85-C344-A3B7-1D0F76CCE7F1}" type="parTrans" cxnId="{29894FB7-3ADE-A142-BF82-7F5DAA4AD0A7}">
      <dgm:prSet/>
      <dgm:spPr/>
    </dgm:pt>
    <dgm:pt modelId="{4473D347-C871-CB4F-8ACB-2957D2256137}" type="sibTrans" cxnId="{29894FB7-3ADE-A142-BF82-7F5DAA4AD0A7}">
      <dgm:prSet/>
      <dgm:spPr/>
    </dgm:pt>
    <dgm:pt modelId="{CB387FDE-5A24-7849-8CF7-23BB4060BEEC}" type="pres">
      <dgm:prSet presAssocID="{C25A375E-9973-3840-B37F-6C1556E88A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8A8DFAB-B0ED-144D-B011-A1DB50565A4A}" type="pres">
      <dgm:prSet presAssocID="{ACD60664-615F-DA47-86B8-FD2FA6CE34E1}" presName="composite" presStyleCnt="0"/>
      <dgm:spPr/>
    </dgm:pt>
    <dgm:pt modelId="{8E649FB2-D3A8-8E48-A835-BE9D8BFDECAB}" type="pres">
      <dgm:prSet presAssocID="{ACD60664-615F-DA47-86B8-FD2FA6CE34E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5CE067-4513-7940-B803-122B85458308}" type="pres">
      <dgm:prSet presAssocID="{ACD60664-615F-DA47-86B8-FD2FA6CE34E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E242E8-FC17-5340-9C1D-16D4FF5A87FD}" type="pres">
      <dgm:prSet presAssocID="{2773644B-22DB-2C47-A01C-AE8C697D8165}" presName="sp" presStyleCnt="0"/>
      <dgm:spPr/>
    </dgm:pt>
    <dgm:pt modelId="{0FD8ADAA-EE3E-C94F-899D-56DEC9DDCB3C}" type="pres">
      <dgm:prSet presAssocID="{FE028E56-F9C2-BF41-B3FE-3AD92E710B27}" presName="composite" presStyleCnt="0"/>
      <dgm:spPr/>
    </dgm:pt>
    <dgm:pt modelId="{E7048AE4-E9F3-5146-9A9B-872C70DA48BD}" type="pres">
      <dgm:prSet presAssocID="{FE028E56-F9C2-BF41-B3FE-3AD92E710B2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679159-F44A-924B-9ECE-6C97CC3B6AF9}" type="pres">
      <dgm:prSet presAssocID="{FE028E56-F9C2-BF41-B3FE-3AD92E710B2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A71035-9AC9-E043-9DB4-CF3049A916F9}" type="pres">
      <dgm:prSet presAssocID="{B5421DB0-48BF-F847-83A9-A8FE3EC078E1}" presName="sp" presStyleCnt="0"/>
      <dgm:spPr/>
    </dgm:pt>
    <dgm:pt modelId="{4FEE4DF3-B745-B847-A51A-FEC3FB059B16}" type="pres">
      <dgm:prSet presAssocID="{F446FDB8-7363-C44C-8FD2-9974FF647401}" presName="composite" presStyleCnt="0"/>
      <dgm:spPr/>
    </dgm:pt>
    <dgm:pt modelId="{2DBA3374-EA7B-6643-A6AF-11B5CC9284BA}" type="pres">
      <dgm:prSet presAssocID="{F446FDB8-7363-C44C-8FD2-9974FF64740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2DCFFC-5C40-3C41-BF7F-041CAB235A61}" type="pres">
      <dgm:prSet presAssocID="{F446FDB8-7363-C44C-8FD2-9974FF64740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422E43C-EA1B-BD46-A27D-248C56B113F0}" type="presOf" srcId="{FE028E56-F9C2-BF41-B3FE-3AD92E710B27}" destId="{E7048AE4-E9F3-5146-9A9B-872C70DA48BD}" srcOrd="0" destOrd="0" presId="urn:microsoft.com/office/officeart/2005/8/layout/chevron2"/>
    <dgm:cxn modelId="{D8C25A42-1036-BC4C-B933-05983A6BFFA4}" type="presOf" srcId="{61D5FAF6-1D40-A648-8EB8-514D32A5EF35}" destId="{8E2DCFFC-5C40-3C41-BF7F-041CAB235A61}" srcOrd="0" destOrd="0" presId="urn:microsoft.com/office/officeart/2005/8/layout/chevron2"/>
    <dgm:cxn modelId="{F6748E68-2704-E64F-BDF7-46199D114903}" type="presOf" srcId="{F446FDB8-7363-C44C-8FD2-9974FF647401}" destId="{2DBA3374-EA7B-6643-A6AF-11B5CC9284BA}" srcOrd="0" destOrd="0" presId="urn:microsoft.com/office/officeart/2005/8/layout/chevron2"/>
    <dgm:cxn modelId="{794E8A7C-BE6D-0E4D-946F-2CBC0500EA4D}" srcId="{C25A375E-9973-3840-B37F-6C1556E88AEF}" destId="{ACD60664-615F-DA47-86B8-FD2FA6CE34E1}" srcOrd="0" destOrd="0" parTransId="{151501B7-72EC-A140-80F0-32F72972B2AB}" sibTransId="{2773644B-22DB-2C47-A01C-AE8C697D8165}"/>
    <dgm:cxn modelId="{5ED5BEE8-2DA7-8543-BCDA-51388015C172}" type="presOf" srcId="{C25A375E-9973-3840-B37F-6C1556E88AEF}" destId="{CB387FDE-5A24-7849-8CF7-23BB4060BEEC}" srcOrd="0" destOrd="0" presId="urn:microsoft.com/office/officeart/2005/8/layout/chevron2"/>
    <dgm:cxn modelId="{82ED885D-1BBF-2747-854D-012D9D14E246}" type="presOf" srcId="{3B6D5DC5-7C3B-8B48-AA38-D6C362F89C56}" destId="{B35CE067-4513-7940-B803-122B85458308}" srcOrd="0" destOrd="1" presId="urn:microsoft.com/office/officeart/2005/8/layout/chevron2"/>
    <dgm:cxn modelId="{47D19AAC-B934-904A-999C-9A71DFA83673}" srcId="{C25A375E-9973-3840-B37F-6C1556E88AEF}" destId="{F446FDB8-7363-C44C-8FD2-9974FF647401}" srcOrd="2" destOrd="0" parTransId="{665D9ED1-9DFD-BD40-93B3-F8A642E32203}" sibTransId="{618201AB-897E-9A49-8D85-0AF6D7ECD695}"/>
    <dgm:cxn modelId="{A133590F-A71B-FC4D-95FA-D1C768DA3C6A}" srcId="{ACD60664-615F-DA47-86B8-FD2FA6CE34E1}" destId="{B191CD0E-6D99-404D-96CD-6879631E1579}" srcOrd="0" destOrd="0" parTransId="{F511E0D0-5759-324A-859D-CA99ADB4AB98}" sibTransId="{C06CC6EF-E1BB-2240-808C-08272416AE17}"/>
    <dgm:cxn modelId="{D2AB02F5-9EBC-4C44-831E-12B29E9AD51A}" type="presOf" srcId="{ACD60664-615F-DA47-86B8-FD2FA6CE34E1}" destId="{8E649FB2-D3A8-8E48-A835-BE9D8BFDECAB}" srcOrd="0" destOrd="0" presId="urn:microsoft.com/office/officeart/2005/8/layout/chevron2"/>
    <dgm:cxn modelId="{9C3CF89B-B126-0641-9C9C-144780D93EA6}" srcId="{F446FDB8-7363-C44C-8FD2-9974FF647401}" destId="{FE0B9C7A-4F7F-334E-883F-DDFCA2C13327}" srcOrd="1" destOrd="0" parTransId="{0982F553-00AB-7F41-BBB4-9C0E382F6F57}" sibTransId="{06D9EAB0-82FF-0E45-A309-41D146120DDC}"/>
    <dgm:cxn modelId="{026DADC2-F1F8-3A48-B954-2808E504E38B}" srcId="{C25A375E-9973-3840-B37F-6C1556E88AEF}" destId="{FE028E56-F9C2-BF41-B3FE-3AD92E710B27}" srcOrd="1" destOrd="0" parTransId="{D8F99071-9B08-EC4E-A0B9-FE1BCB4DACB7}" sibTransId="{B5421DB0-48BF-F847-83A9-A8FE3EC078E1}"/>
    <dgm:cxn modelId="{D96F6A0E-2773-864B-8BD9-BF0D13D2C357}" srcId="{ACD60664-615F-DA47-86B8-FD2FA6CE34E1}" destId="{3B6D5DC5-7C3B-8B48-AA38-D6C362F89C56}" srcOrd="1" destOrd="0" parTransId="{D924FA32-BA21-EC49-8792-37AF4A15AACA}" sibTransId="{B1A5B9F1-4CEF-9D43-9882-9F0FCFCF1BB8}"/>
    <dgm:cxn modelId="{59F4B423-14C6-984E-9922-C52B6BE1DA16}" type="presOf" srcId="{5D1DDB8E-6FEE-9C49-9C7C-D0594B70A1FC}" destId="{B7679159-F44A-924B-9ECE-6C97CC3B6AF9}" srcOrd="0" destOrd="2" presId="urn:microsoft.com/office/officeart/2005/8/layout/chevron2"/>
    <dgm:cxn modelId="{BED651C3-1EEB-D64C-8B48-1D4058978C6F}" srcId="{FE028E56-F9C2-BF41-B3FE-3AD92E710B27}" destId="{833E4C73-CD49-4840-A15B-98D57853E4BF}" srcOrd="0" destOrd="0" parTransId="{98E057BA-2D1A-0348-9907-5DC68DE5DBD2}" sibTransId="{FC6F8E3C-4032-024F-A12C-AB64B7D1903E}"/>
    <dgm:cxn modelId="{E94016D6-2927-DA46-8FA6-EFED54157410}" type="presOf" srcId="{951F7C34-B6B3-9A48-8FEE-F8B9FFA50DC7}" destId="{B7679159-F44A-924B-9ECE-6C97CC3B6AF9}" srcOrd="0" destOrd="1" presId="urn:microsoft.com/office/officeart/2005/8/layout/chevron2"/>
    <dgm:cxn modelId="{24E8A9E2-E961-564B-B405-1EA5F46E3555}" type="presOf" srcId="{FE0B9C7A-4F7F-334E-883F-DDFCA2C13327}" destId="{8E2DCFFC-5C40-3C41-BF7F-041CAB235A61}" srcOrd="0" destOrd="1" presId="urn:microsoft.com/office/officeart/2005/8/layout/chevron2"/>
    <dgm:cxn modelId="{08DB61C2-9337-3B4F-81EF-0866C9FEBFD4}" srcId="{F446FDB8-7363-C44C-8FD2-9974FF647401}" destId="{61D5FAF6-1D40-A648-8EB8-514D32A5EF35}" srcOrd="0" destOrd="0" parTransId="{5816C1C8-EC83-7946-AAD6-3685549B40A2}" sibTransId="{E7827BDE-449A-044B-9A56-8F8D2E5FEADB}"/>
    <dgm:cxn modelId="{E765A85E-5C30-D748-BC4A-F6ED66904E16}" type="presOf" srcId="{B191CD0E-6D99-404D-96CD-6879631E1579}" destId="{B35CE067-4513-7940-B803-122B85458308}" srcOrd="0" destOrd="0" presId="urn:microsoft.com/office/officeart/2005/8/layout/chevron2"/>
    <dgm:cxn modelId="{1183F480-8D88-8144-9F62-AAE816682447}" srcId="{FE028E56-F9C2-BF41-B3FE-3AD92E710B27}" destId="{951F7C34-B6B3-9A48-8FEE-F8B9FFA50DC7}" srcOrd="1" destOrd="0" parTransId="{3345CEE6-8D0F-FF48-A52D-EEFC0A435D91}" sibTransId="{87E2B651-FD23-D540-B838-FD36F3E614F8}"/>
    <dgm:cxn modelId="{29894FB7-3ADE-A142-BF82-7F5DAA4AD0A7}" srcId="{FE028E56-F9C2-BF41-B3FE-3AD92E710B27}" destId="{5D1DDB8E-6FEE-9C49-9C7C-D0594B70A1FC}" srcOrd="2" destOrd="0" parTransId="{28763751-3A85-C344-A3B7-1D0F76CCE7F1}" sibTransId="{4473D347-C871-CB4F-8ACB-2957D2256137}"/>
    <dgm:cxn modelId="{34B30D74-F306-7545-B77A-7A800DA86AFA}" type="presOf" srcId="{833E4C73-CD49-4840-A15B-98D57853E4BF}" destId="{B7679159-F44A-924B-9ECE-6C97CC3B6AF9}" srcOrd="0" destOrd="0" presId="urn:microsoft.com/office/officeart/2005/8/layout/chevron2"/>
    <dgm:cxn modelId="{522A6642-B710-2046-B16A-B155B41114AB}" type="presParOf" srcId="{CB387FDE-5A24-7849-8CF7-23BB4060BEEC}" destId="{C8A8DFAB-B0ED-144D-B011-A1DB50565A4A}" srcOrd="0" destOrd="0" presId="urn:microsoft.com/office/officeart/2005/8/layout/chevron2"/>
    <dgm:cxn modelId="{0242F219-0B26-0941-AD34-B16FB67BDEDA}" type="presParOf" srcId="{C8A8DFAB-B0ED-144D-B011-A1DB50565A4A}" destId="{8E649FB2-D3A8-8E48-A835-BE9D8BFDECAB}" srcOrd="0" destOrd="0" presId="urn:microsoft.com/office/officeart/2005/8/layout/chevron2"/>
    <dgm:cxn modelId="{B69D5685-1563-7D4B-8363-DF55F63A5575}" type="presParOf" srcId="{C8A8DFAB-B0ED-144D-B011-A1DB50565A4A}" destId="{B35CE067-4513-7940-B803-122B85458308}" srcOrd="1" destOrd="0" presId="urn:microsoft.com/office/officeart/2005/8/layout/chevron2"/>
    <dgm:cxn modelId="{4E1C2D9F-A555-9C43-9759-8F2BFE1E230B}" type="presParOf" srcId="{CB387FDE-5A24-7849-8CF7-23BB4060BEEC}" destId="{84E242E8-FC17-5340-9C1D-16D4FF5A87FD}" srcOrd="1" destOrd="0" presId="urn:microsoft.com/office/officeart/2005/8/layout/chevron2"/>
    <dgm:cxn modelId="{6FBF848F-13D4-3941-AF91-3D0F3C60E235}" type="presParOf" srcId="{CB387FDE-5A24-7849-8CF7-23BB4060BEEC}" destId="{0FD8ADAA-EE3E-C94F-899D-56DEC9DDCB3C}" srcOrd="2" destOrd="0" presId="urn:microsoft.com/office/officeart/2005/8/layout/chevron2"/>
    <dgm:cxn modelId="{400C21C0-BA8C-C54E-8C1D-52D767192271}" type="presParOf" srcId="{0FD8ADAA-EE3E-C94F-899D-56DEC9DDCB3C}" destId="{E7048AE4-E9F3-5146-9A9B-872C70DA48BD}" srcOrd="0" destOrd="0" presId="urn:microsoft.com/office/officeart/2005/8/layout/chevron2"/>
    <dgm:cxn modelId="{66E6BEE3-34B9-874F-82DD-250FD130BB9D}" type="presParOf" srcId="{0FD8ADAA-EE3E-C94F-899D-56DEC9DDCB3C}" destId="{B7679159-F44A-924B-9ECE-6C97CC3B6AF9}" srcOrd="1" destOrd="0" presId="urn:microsoft.com/office/officeart/2005/8/layout/chevron2"/>
    <dgm:cxn modelId="{CAD844E7-FFF4-F742-9AB0-BC217D643052}" type="presParOf" srcId="{CB387FDE-5A24-7849-8CF7-23BB4060BEEC}" destId="{C5A71035-9AC9-E043-9DB4-CF3049A916F9}" srcOrd="3" destOrd="0" presId="urn:microsoft.com/office/officeart/2005/8/layout/chevron2"/>
    <dgm:cxn modelId="{EF6778F8-8CA1-8F47-B9CB-861171D8F95A}" type="presParOf" srcId="{CB387FDE-5A24-7849-8CF7-23BB4060BEEC}" destId="{4FEE4DF3-B745-B847-A51A-FEC3FB059B16}" srcOrd="4" destOrd="0" presId="urn:microsoft.com/office/officeart/2005/8/layout/chevron2"/>
    <dgm:cxn modelId="{32726F61-C622-5B49-800C-D87333FAEC56}" type="presParOf" srcId="{4FEE4DF3-B745-B847-A51A-FEC3FB059B16}" destId="{2DBA3374-EA7B-6643-A6AF-11B5CC9284BA}" srcOrd="0" destOrd="0" presId="urn:microsoft.com/office/officeart/2005/8/layout/chevron2"/>
    <dgm:cxn modelId="{FC8A45B8-5460-ED46-B644-643D0EE15F20}" type="presParOf" srcId="{4FEE4DF3-B745-B847-A51A-FEC3FB059B16}" destId="{8E2DCFFC-5C40-3C41-BF7F-041CAB235A61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48D56-97CD-7248-87DF-E51AA7B3642E}" type="datetimeFigureOut">
              <a:rPr lang="fr-FR" smtClean="0"/>
              <a:pPr/>
              <a:t>10/09/14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68219-D440-6447-984A-DE562E7C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43814-4483-3F4E-AB8D-2807FFC578DB}" type="slidenum">
              <a:rPr lang="fr-FR"/>
              <a:pPr/>
              <a:t>14</a:t>
            </a:fld>
            <a:endParaRPr lang="fr-FR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fr-FR"/>
              <a:t>Une étude importante ,parue en 2006, montre que la référence à une équipe de permet de stabiliser la fonction rénale de patient présentant une IRC progressant. Mais celle montre également qu’il faut en moyenne une année pour parvenir à cette stabilisation et que durant cette année l’IRC continue de progresser. On comprend dès lors qu’un patient se présentant en consultation passera d’un stade à l’autre lors de la prise en charge. Si cela est peu impressionnant pour un stade 1 , c’est évidemment bien plus grave pour un stade 4 qui risque de se retrouver en dialyse à moyen terme.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0C32-FC5B-BA4F-8853-1E6F88CB7F9D}" type="datetimeFigureOut">
              <a:rPr lang="fr-FR" smtClean="0"/>
              <a:pPr/>
              <a:t>10/09/14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04A-DDD4-4BE5-9F0F-C50D317D165F}" type="slidenum">
              <a:rPr smtClean="0"/>
              <a:pPr/>
              <a:t>‹#›</a:t>
            </a:fld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0C32-FC5B-BA4F-8853-1E6F88CB7F9D}" type="datetimeFigureOut">
              <a:rPr lang="fr-FR" smtClean="0"/>
              <a:pPr/>
              <a:t>10/09/14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9139-F67B-3449-9158-00A3B2F970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0C32-FC5B-BA4F-8853-1E6F88CB7F9D}" type="datetimeFigureOut">
              <a:rPr lang="fr-FR" smtClean="0"/>
              <a:pPr/>
              <a:t>10/09/14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9139-F67B-3449-9158-00A3B2F970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0C32-FC5B-BA4F-8853-1E6F88CB7F9D}" type="datetimeFigureOut">
              <a:rPr lang="fr-FR" smtClean="0"/>
              <a:pPr/>
              <a:t>10/09/14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9139-F67B-3449-9158-00A3B2F970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0C32-FC5B-BA4F-8853-1E6F88CB7F9D}" type="datetimeFigureOut">
              <a:rPr lang="fr-FR" smtClean="0"/>
              <a:pPr/>
              <a:t>10/09/14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1C59-B8FB-4BC6-84FE-FD700C7CFC4F}" type="slidenum">
              <a:rPr smtClean="0"/>
              <a:pPr/>
              <a:t>‹#›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0C32-FC5B-BA4F-8853-1E6F88CB7F9D}" type="datetimeFigureOut">
              <a:rPr lang="fr-FR" smtClean="0"/>
              <a:pPr/>
              <a:t>10/09/14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9139-F67B-3449-9158-00A3B2F970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0C32-FC5B-BA4F-8853-1E6F88CB7F9D}" type="datetimeFigureOut">
              <a:rPr lang="fr-FR" smtClean="0"/>
              <a:pPr/>
              <a:t>10/09/14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9139-F67B-3449-9158-00A3B2F970E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0C32-FC5B-BA4F-8853-1E6F88CB7F9D}" type="datetimeFigureOut">
              <a:rPr lang="fr-FR" smtClean="0"/>
              <a:pPr/>
              <a:t>10/09/14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9139-F67B-3449-9158-00A3B2F970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0C32-FC5B-BA4F-8853-1E6F88CB7F9D}" type="datetimeFigureOut">
              <a:rPr lang="fr-FR" smtClean="0"/>
              <a:pPr/>
              <a:t>10/09/14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9139-F67B-3449-9158-00A3B2F970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0C32-FC5B-BA4F-8853-1E6F88CB7F9D}" type="datetimeFigureOut">
              <a:rPr lang="fr-FR" smtClean="0"/>
              <a:pPr/>
              <a:t>10/09/14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9139-F67B-3449-9158-00A3B2F970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r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r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r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E1480C32-FC5B-BA4F-8853-1E6F88CB7F9D}" type="datetimeFigureOut">
              <a:rPr lang="fr-FR" smtClean="0"/>
              <a:pPr/>
              <a:t>10/09/14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A449139-F67B-3449-9158-00A3B2F970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E1480C32-FC5B-BA4F-8853-1E6F88CB7F9D}" type="datetimeFigureOut">
              <a:rPr lang="fr-FR" smtClean="0"/>
              <a:pPr/>
              <a:t>10/09/14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449139-F67B-3449-9158-00A3B2F970E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ralwaters.org" TargetMode="External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nephrologue.be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jpeg"/><Relationship Id="rId3" Type="http://schemas.openxmlformats.org/officeDocument/2006/relationships/image" Target="../media/image7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239000" cy="1470025"/>
          </a:xfrm>
        </p:spPr>
        <p:txBody>
          <a:bodyPr>
            <a:noAutofit/>
          </a:bodyPr>
          <a:lstStyle/>
          <a:p>
            <a:r>
              <a:rPr lang="fr-FR" sz="4000" dirty="0" smtClean="0"/>
              <a:t>Néphrologie et médecine général</a:t>
            </a:r>
            <a:br>
              <a:rPr lang="fr-FR" sz="4000" dirty="0" smtClean="0"/>
            </a:br>
            <a:r>
              <a:rPr lang="fr-FR" sz="4000" dirty="0" smtClean="0"/>
              <a:t>En pratique 2014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5105400"/>
            <a:ext cx="6705600" cy="10668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Dr Guillen </a:t>
            </a:r>
            <a:r>
              <a:rPr lang="fr-FR" dirty="0" err="1" smtClean="0">
                <a:solidFill>
                  <a:schemeClr val="tx1"/>
                </a:solidFill>
              </a:rPr>
              <a:t>Anaya</a:t>
            </a:r>
            <a:r>
              <a:rPr lang="fr-FR" dirty="0" smtClean="0">
                <a:solidFill>
                  <a:schemeClr val="tx1"/>
                </a:solidFill>
              </a:rPr>
              <a:t> M A</a:t>
            </a:r>
          </a:p>
          <a:p>
            <a:r>
              <a:rPr lang="fr-FR" dirty="0" err="1" smtClean="0"/>
              <a:t>Nephrologie</a:t>
            </a:r>
            <a:r>
              <a:rPr lang="fr-FR" dirty="0" smtClean="0"/>
              <a:t> CMS </a:t>
            </a:r>
            <a:r>
              <a:rPr lang="fr-FR" dirty="0" err="1" smtClean="0"/>
              <a:t>Solbosch</a:t>
            </a:r>
            <a:r>
              <a:rPr lang="fr-FR" dirty="0" smtClean="0"/>
              <a:t> - IXELLES</a:t>
            </a:r>
          </a:p>
          <a:p>
            <a:r>
              <a:rPr lang="fr-FR" dirty="0" err="1" smtClean="0"/>
              <a:t>Nephrologie</a:t>
            </a:r>
            <a:r>
              <a:rPr lang="fr-FR" dirty="0" smtClean="0"/>
              <a:t> </a:t>
            </a:r>
            <a:r>
              <a:rPr lang="fr-FR" dirty="0" err="1" smtClean="0"/>
              <a:t>Epicura</a:t>
            </a:r>
            <a:r>
              <a:rPr lang="fr-FR" dirty="0" smtClean="0"/>
              <a:t> </a:t>
            </a:r>
            <a:r>
              <a:rPr lang="fr-FR" dirty="0" err="1" smtClean="0"/>
              <a:t>Hornu</a:t>
            </a:r>
            <a:r>
              <a:rPr lang="fr-FR" dirty="0" smtClean="0"/>
              <a:t> - Frameries</a:t>
            </a:r>
            <a:endParaRPr lang="fr-FR" dirty="0"/>
          </a:p>
        </p:txBody>
      </p:sp>
      <p:pic>
        <p:nvPicPr>
          <p:cNvPr id="4" name="Image 3" descr="Ixel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97100"/>
            <a:ext cx="3289300" cy="24638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62600" y="2880211"/>
            <a:ext cx="2590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4000" dirty="0" smtClean="0"/>
              <a:t>GLEM 0178</a:t>
            </a:r>
            <a:endParaRPr lang="fr-FR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6"/>
          <p:cNvSpPr>
            <a:spLocks noGrp="1"/>
          </p:cNvSpPr>
          <p:nvPr>
            <p:ph type="title"/>
          </p:nvPr>
        </p:nvSpPr>
        <p:spPr>
          <a:xfrm>
            <a:off x="2514600" y="4800600"/>
            <a:ext cx="5486400" cy="566738"/>
          </a:xfrm>
        </p:spPr>
        <p:txBody>
          <a:bodyPr/>
          <a:lstStyle/>
          <a:p>
            <a:r>
              <a:rPr lang="fr-FR" smtClean="0"/>
              <a:t>AMYOTROPHIE</a:t>
            </a:r>
          </a:p>
        </p:txBody>
      </p:sp>
      <p:pic>
        <p:nvPicPr>
          <p:cNvPr id="32770" name="Espace réservé pour une image  9" descr="amyotrophi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8" r="248"/>
          <a:stretch>
            <a:fillRect/>
          </a:stretch>
        </p:blipFill>
        <p:spPr>
          <a:xfrm>
            <a:off x="914400" y="228600"/>
            <a:ext cx="7699397" cy="4350544"/>
          </a:xfrm>
        </p:spPr>
      </p:pic>
      <p:sp>
        <p:nvSpPr>
          <p:cNvPr id="32771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2514600" y="5465763"/>
            <a:ext cx="5486400" cy="804862"/>
          </a:xfrm>
        </p:spPr>
        <p:txBody>
          <a:bodyPr/>
          <a:lstStyle/>
          <a:p>
            <a:r>
              <a:rPr lang="fr-FR" sz="1800" dirty="0" smtClean="0"/>
              <a:t>SOUS ESTIMATION DE LA FONCTION RENALE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405" y="265562"/>
            <a:ext cx="6936989" cy="60877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Classification simplifiée ?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057400" y="1524000"/>
          <a:ext cx="57150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31" y="1178719"/>
            <a:ext cx="1700299" cy="12971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3124200" cy="914400"/>
          </a:xfrm>
        </p:spPr>
        <p:txBody>
          <a:bodyPr/>
          <a:lstStyle/>
          <a:p>
            <a:r>
              <a:rPr lang="fr-FR" dirty="0" smtClean="0"/>
              <a:t>DIAGNOSTIC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>
          <a:xfrm>
            <a:off x="5105400" y="457200"/>
            <a:ext cx="2819400" cy="1143000"/>
          </a:xfrm>
        </p:spPr>
        <p:txBody>
          <a:bodyPr/>
          <a:lstStyle/>
          <a:p>
            <a:r>
              <a:rPr lang="fr-FR" dirty="0" smtClean="0"/>
              <a:t>ETIOLOGIE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173538" y="2133600"/>
          <a:ext cx="4513262" cy="2864802"/>
        </p:xfrm>
        <a:graphic>
          <a:graphicData uri="http://schemas.openxmlformats.org/drawingml/2006/table">
            <a:tbl>
              <a:tblPr/>
              <a:tblGrid>
                <a:gridCol w="2255837"/>
                <a:gridCol w="2257425"/>
              </a:tblGrid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PRERENAL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HYPOVOLEMIES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INSUFFISANCE CARDIAQUE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SYNDROME HEPATO-RENAL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SYNDROME CARDIO-RENAL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OBSTRUCTION TUBULAIRE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GLOMERULONEPHRITE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POST RENAL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GLOBE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TUMEUR du PETIT BASSIN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SONDE URINAIRE BOUCHEE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68" name="Picture 2" descr="art re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74638"/>
            <a:ext cx="3030538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 rot="10800000" flipV="1">
            <a:off x="2743200" y="4648200"/>
            <a:ext cx="1676400" cy="1447800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0800000" flipV="1">
            <a:off x="3429000" y="36576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0800000">
            <a:off x="2971800" y="2133600"/>
            <a:ext cx="1447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PB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538" y="5311971"/>
            <a:ext cx="4419600" cy="12713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24073" y="289901"/>
            <a:ext cx="7341441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Decline</a:t>
            </a:r>
            <a:r>
              <a:rPr lang="fr-F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 in </a:t>
            </a:r>
            <a:r>
              <a:rPr lang="fr-FR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kidney</a:t>
            </a:r>
            <a:r>
              <a:rPr lang="fr-F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 </a:t>
            </a:r>
            <a:r>
              <a:rPr lang="fr-FR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function</a:t>
            </a:r>
            <a:r>
              <a:rPr lang="fr-F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 </a:t>
            </a:r>
            <a:r>
              <a:rPr lang="fr-FR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before</a:t>
            </a:r>
            <a:r>
              <a:rPr lang="fr-F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 and </a:t>
            </a:r>
            <a:r>
              <a:rPr lang="fr-FR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after</a:t>
            </a:r>
            <a:r>
              <a:rPr lang="fr-F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 </a:t>
            </a:r>
            <a:r>
              <a:rPr lang="fr-FR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nephrology</a:t>
            </a:r>
            <a:r>
              <a:rPr lang="fr-F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 </a:t>
            </a:r>
            <a:r>
              <a:rPr lang="fr-FR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referral</a:t>
            </a:r>
            <a:r>
              <a:rPr lang="fr-F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 and the </a:t>
            </a:r>
            <a:r>
              <a:rPr lang="fr-FR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effect</a:t>
            </a:r>
            <a:r>
              <a:rPr lang="fr-F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 on </a:t>
            </a:r>
            <a:r>
              <a:rPr lang="fr-FR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survival</a:t>
            </a:r>
            <a:r>
              <a:rPr lang="fr-F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 in </a:t>
            </a:r>
            <a:r>
              <a:rPr lang="fr-FR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moderate</a:t>
            </a:r>
            <a:r>
              <a:rPr lang="fr-F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 to </a:t>
            </a:r>
            <a:r>
              <a:rPr lang="fr-FR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advanced</a:t>
            </a:r>
            <a:r>
              <a:rPr lang="fr-F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 </a:t>
            </a:r>
            <a:r>
              <a:rPr lang="fr-FR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chronic</a:t>
            </a:r>
            <a:r>
              <a:rPr lang="fr-F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 </a:t>
            </a:r>
            <a:r>
              <a:rPr lang="fr-FR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kidney</a:t>
            </a:r>
            <a:r>
              <a:rPr lang="fr-F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 </a:t>
            </a:r>
            <a:r>
              <a:rPr lang="fr-FR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Shonar Bangla" pitchFamily="34" charset="0"/>
              </a:rPr>
              <a:t>disease</a:t>
            </a:r>
            <a:r>
              <a:rPr lang="fr-FR" sz="1400" dirty="0">
                <a:solidFill>
                  <a:schemeClr val="tx2"/>
                </a:solidFill>
                <a:cs typeface="Shonar Bangla" pitchFamily="34" charset="0"/>
              </a:rPr>
              <a:t/>
            </a:r>
            <a:br>
              <a:rPr lang="fr-FR" sz="1400" dirty="0">
                <a:solidFill>
                  <a:schemeClr val="tx2"/>
                </a:solidFill>
                <a:cs typeface="Shonar Bangla" pitchFamily="34" charset="0"/>
              </a:rPr>
            </a:br>
            <a:r>
              <a:rPr lang="fr-FR" sz="1400" dirty="0">
                <a:solidFill>
                  <a:schemeClr val="tx2"/>
                </a:solidFill>
                <a:cs typeface="Shonar Bangla" pitchFamily="34" charset="0"/>
              </a:rPr>
              <a:t>Chris Jones1, Paul Roderick1, Scott Harris1 and Mary Rogerson2</a:t>
            </a:r>
            <a:br>
              <a:rPr lang="fr-FR" sz="1400" dirty="0">
                <a:solidFill>
                  <a:schemeClr val="tx2"/>
                </a:solidFill>
                <a:cs typeface="Shonar Bangla" pitchFamily="34" charset="0"/>
              </a:rPr>
            </a:br>
            <a:r>
              <a:rPr lang="fr-FR" sz="1400" dirty="0" err="1">
                <a:solidFill>
                  <a:schemeClr val="tx2"/>
                </a:solidFill>
                <a:cs typeface="Shonar Bangla" pitchFamily="34" charset="0"/>
              </a:rPr>
              <a:t>Nephrol</a:t>
            </a:r>
            <a:r>
              <a:rPr lang="fr-FR" sz="1400" dirty="0">
                <a:solidFill>
                  <a:schemeClr val="tx2"/>
                </a:solidFill>
                <a:cs typeface="Shonar Bangla" pitchFamily="34" charset="0"/>
              </a:rPr>
              <a:t> Dial Transplant (2006) 1 of 11</a:t>
            </a:r>
            <a:r>
              <a:rPr lang="fr-FR" sz="1300" dirty="0">
                <a:solidFill>
                  <a:schemeClr val="tx2"/>
                </a:solidFill>
                <a:latin typeface="Times New Roman" pitchFamily="-100" charset="0"/>
              </a:rPr>
              <a:t/>
            </a:r>
            <a:br>
              <a:rPr lang="fr-FR" sz="1300" dirty="0">
                <a:solidFill>
                  <a:schemeClr val="tx2"/>
                </a:solidFill>
                <a:latin typeface="Times New Roman" pitchFamily="-100" charset="0"/>
              </a:rPr>
            </a:br>
            <a:endParaRPr lang="fr-FR" sz="1300" dirty="0">
              <a:solidFill>
                <a:schemeClr val="tx2"/>
              </a:solidFill>
              <a:latin typeface="Times New Roman" pitchFamily="-100" charset="0"/>
            </a:endParaRPr>
          </a:p>
        </p:txBody>
      </p:sp>
      <p:grpSp>
        <p:nvGrpSpPr>
          <p:cNvPr id="2" name="Groupe 7"/>
          <p:cNvGrpSpPr/>
          <p:nvPr/>
        </p:nvGrpSpPr>
        <p:grpSpPr>
          <a:xfrm>
            <a:off x="724073" y="1614591"/>
            <a:ext cx="7781925" cy="5105400"/>
            <a:chOff x="1029792" y="1636440"/>
            <a:chExt cx="11067627" cy="7261013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9792" y="1636440"/>
              <a:ext cx="11067627" cy="726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95876" y="2623538"/>
              <a:ext cx="4506524" cy="327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16515" y="3544712"/>
              <a:ext cx="3831450" cy="419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Rectangle 3"/>
          <p:cNvSpPr>
            <a:spLocks/>
          </p:cNvSpPr>
          <p:nvPr/>
        </p:nvSpPr>
        <p:spPr bwMode="auto">
          <a:xfrm>
            <a:off x="8217405" y="6536046"/>
            <a:ext cx="658198" cy="18394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1200" dirty="0" smtClean="0">
                <a:solidFill>
                  <a:srgbClr val="15426B"/>
                </a:solidFill>
                <a:latin typeface="Arial" charset="0"/>
                <a:cs typeface="Arial" charset="0"/>
                <a:sym typeface="Arial" charset="0"/>
              </a:rPr>
              <a:t>26</a:t>
            </a:r>
            <a:endParaRPr lang="en-US" sz="1200" dirty="0">
              <a:solidFill>
                <a:srgbClr val="15426B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419695"/>
            <a:ext cx="6025158" cy="1393031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Patient </a:t>
            </a:r>
            <a:r>
              <a:rPr lang="en-US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° 1: en </a:t>
            </a:r>
            <a:r>
              <a:rPr lang="en-US" dirty="0" err="1">
                <a:latin typeface="+mn-lt"/>
              </a:rPr>
              <a:t>pratique</a:t>
            </a:r>
            <a:endParaRPr lang="en-US" dirty="0">
              <a:latin typeface="+mn-lt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16273"/>
            <a:ext cx="7750969" cy="4036219"/>
          </a:xfrm>
        </p:spPr>
        <p:txBody>
          <a:bodyPr/>
          <a:lstStyle/>
          <a:p>
            <a:pPr marL="627288">
              <a:buBlip>
                <a:blip r:embed="rId2"/>
              </a:buBlip>
            </a:pPr>
            <a:r>
              <a:rPr lang="en-US" dirty="0">
                <a:solidFill>
                  <a:srgbClr val="FFDD66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Chalkboard Bold" charset="0"/>
                <a:sym typeface="Chalkboard Bold" charset="0"/>
              </a:rPr>
              <a:t>Confirmation de la </a:t>
            </a:r>
            <a:r>
              <a:rPr lang="en-US" dirty="0" err="1">
                <a:solidFill>
                  <a:srgbClr val="FF0000"/>
                </a:solidFill>
                <a:latin typeface="Chalkboard Bold" charset="0"/>
                <a:sym typeface="Chalkboard Bold" charset="0"/>
              </a:rPr>
              <a:t>protéinurie</a:t>
            </a:r>
            <a:r>
              <a:rPr lang="en-US" dirty="0">
                <a:solidFill>
                  <a:srgbClr val="FF0000"/>
                </a:solidFill>
                <a:latin typeface="Chalkboard Bold" charset="0"/>
                <a:sym typeface="Chalkboard Bold" charset="0"/>
              </a:rPr>
              <a:t> et de la </a:t>
            </a:r>
            <a:r>
              <a:rPr lang="en-US" dirty="0" smtClean="0">
                <a:solidFill>
                  <a:srgbClr val="FF0000"/>
                </a:solidFill>
                <a:latin typeface="Chalkboard Bold" charset="0"/>
                <a:sym typeface="Chalkboard Bold" charset="0"/>
              </a:rPr>
              <a:t>GFR </a:t>
            </a:r>
            <a:r>
              <a:rPr lang="en-US" dirty="0" err="1" smtClean="0">
                <a:solidFill>
                  <a:srgbClr val="FF0000"/>
                </a:solidFill>
                <a:latin typeface="Chalkboard Bold" charset="0"/>
                <a:sym typeface="Chalkboard Bold" charset="0"/>
              </a:rPr>
              <a:t>dans</a:t>
            </a:r>
            <a:r>
              <a:rPr lang="en-US" dirty="0" smtClean="0">
                <a:solidFill>
                  <a:srgbClr val="FF0000"/>
                </a:solidFill>
                <a:latin typeface="Chalkboard Bold" charset="0"/>
                <a:sym typeface="Chalkboard Bold" charset="0"/>
              </a:rPr>
              <a:t> les </a:t>
            </a:r>
            <a:r>
              <a:rPr lang="en-US" dirty="0" err="1" smtClean="0">
                <a:solidFill>
                  <a:srgbClr val="FF0000"/>
                </a:solidFill>
                <a:latin typeface="Chalkboard Bold" charset="0"/>
                <a:sym typeface="Chalkboard Bold" charset="0"/>
              </a:rPr>
              <a:t>prochains</a:t>
            </a:r>
            <a:r>
              <a:rPr lang="en-US" dirty="0" smtClean="0">
                <a:solidFill>
                  <a:srgbClr val="FF0000"/>
                </a:solidFill>
                <a:latin typeface="Chalkboard Bold" charset="0"/>
                <a:sym typeface="Chalkboard Bold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halkboard Bold" charset="0"/>
                <a:sym typeface="Chalkboard Bold" charset="0"/>
              </a:rPr>
              <a:t>mois</a:t>
            </a:r>
            <a:endParaRPr lang="en-US" dirty="0" smtClean="0">
              <a:solidFill>
                <a:srgbClr val="FF0000"/>
              </a:solidFill>
            </a:endParaRPr>
          </a:p>
          <a:p>
            <a:pPr marL="627288">
              <a:buBlip>
                <a:blip r:embed="rId2"/>
              </a:buBlip>
            </a:pPr>
            <a:r>
              <a:rPr lang="en-US" dirty="0"/>
              <a:t>Si </a:t>
            </a:r>
            <a:r>
              <a:rPr lang="en-US" dirty="0" err="1"/>
              <a:t>confirmée</a:t>
            </a:r>
            <a:r>
              <a:rPr lang="en-US" dirty="0"/>
              <a:t>: </a:t>
            </a:r>
          </a:p>
          <a:p>
            <a:pPr marL="627288">
              <a:buBlip>
                <a:blip r:embed="rId2"/>
              </a:buBlip>
            </a:pPr>
            <a:r>
              <a:rPr lang="en-US" u="sng" dirty="0"/>
              <a:t>FAIRE UN DIAGNOSTIC NEPHROLOGIQUE</a:t>
            </a:r>
            <a:endParaRPr lang="en-US" dirty="0"/>
          </a:p>
          <a:p>
            <a:pPr marL="1011251" lvl="1">
              <a:buBlip>
                <a:blip r:embed="rId2"/>
              </a:buBlip>
            </a:pPr>
            <a:r>
              <a:rPr lang="en-US" dirty="0" err="1"/>
              <a:t>Imagerie</a:t>
            </a:r>
            <a:r>
              <a:rPr lang="en-US" dirty="0"/>
              <a:t> </a:t>
            </a:r>
            <a:r>
              <a:rPr lang="en-US" dirty="0" err="1"/>
              <a:t>rénale</a:t>
            </a:r>
            <a:endParaRPr lang="en-US" dirty="0"/>
          </a:p>
          <a:p>
            <a:pPr marL="1011251" lvl="1">
              <a:buBlip>
                <a:blip r:embed="rId2"/>
              </a:buBlip>
            </a:pP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protéinurique</a:t>
            </a:r>
            <a:r>
              <a:rPr lang="en-US" dirty="0"/>
              <a:t> </a:t>
            </a:r>
            <a:r>
              <a:rPr lang="en-US" dirty="0" err="1"/>
              <a:t>biologique</a:t>
            </a:r>
            <a:r>
              <a:rPr lang="en-US" dirty="0"/>
              <a:t> </a:t>
            </a:r>
            <a:r>
              <a:rPr lang="en-US" dirty="0" err="1"/>
              <a:t>extensif</a:t>
            </a:r>
            <a:endParaRPr lang="en-US" dirty="0"/>
          </a:p>
          <a:p>
            <a:pPr marL="1011251" lvl="1">
              <a:buBlip>
                <a:blip r:embed="rId2"/>
              </a:buBlip>
            </a:pPr>
            <a:r>
              <a:rPr lang="en-US" dirty="0" err="1"/>
              <a:t>selon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nephro</a:t>
            </a:r>
            <a:r>
              <a:rPr lang="en-US" dirty="0"/>
              <a:t>-diagnostic PBR.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5"/>
            <a:ext cx="7358063" cy="767953"/>
          </a:xfrm>
        </p:spPr>
        <p:txBody>
          <a:bodyPr>
            <a:normAutofit/>
          </a:bodyPr>
          <a:lstStyle/>
          <a:p>
            <a:pPr eaLnBrk="1" hangingPunct="1"/>
            <a:r>
              <a:rPr lang="en-US"/>
              <a:t>Patient 2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622846" y="1371599"/>
            <a:ext cx="7742039" cy="3429001"/>
          </a:xfrm>
        </p:spPr>
        <p:txBody>
          <a:bodyPr>
            <a:normAutofit fontScale="92500" lnSpcReduction="20000"/>
          </a:bodyPr>
          <a:lstStyle/>
          <a:p>
            <a:pPr marL="627288">
              <a:buBlip>
                <a:blip r:embed="rId2"/>
              </a:buBlip>
            </a:pPr>
            <a:r>
              <a:rPr lang="en-US" dirty="0" err="1"/>
              <a:t>Homme</a:t>
            </a:r>
            <a:r>
              <a:rPr lang="en-US" dirty="0"/>
              <a:t> de 58 </a:t>
            </a:r>
            <a:r>
              <a:rPr lang="en-US" dirty="0" err="1"/>
              <a:t>ans</a:t>
            </a:r>
            <a:r>
              <a:rPr lang="en-US" dirty="0"/>
              <a:t> </a:t>
            </a:r>
          </a:p>
          <a:p>
            <a:pPr marL="627288">
              <a:buBlip>
                <a:blip r:embed="rId2"/>
              </a:buBlip>
            </a:pPr>
            <a:r>
              <a:rPr lang="en-US" dirty="0" err="1"/>
              <a:t>Nephrectomie</a:t>
            </a:r>
            <a:r>
              <a:rPr lang="en-US" dirty="0"/>
              <a:t> </a:t>
            </a:r>
            <a:r>
              <a:rPr lang="en-US" dirty="0" smtClean="0"/>
              <a:t>2012 </a:t>
            </a:r>
            <a:r>
              <a:rPr lang="en-US" dirty="0"/>
              <a:t>pour </a:t>
            </a:r>
            <a:r>
              <a:rPr lang="en-US" dirty="0" err="1"/>
              <a:t>hypernephrome</a:t>
            </a:r>
            <a:endParaRPr lang="en-US" dirty="0"/>
          </a:p>
          <a:p>
            <a:pPr marL="627288">
              <a:buBlip>
                <a:blip r:embed="rId2"/>
              </a:buBlip>
            </a:pPr>
            <a:r>
              <a:rPr lang="en-US" dirty="0"/>
              <a:t>HTA </a:t>
            </a:r>
            <a:r>
              <a:rPr lang="en-US" dirty="0" err="1"/>
              <a:t>depuis</a:t>
            </a:r>
            <a:r>
              <a:rPr lang="en-US" dirty="0"/>
              <a:t> </a:t>
            </a:r>
            <a:r>
              <a:rPr lang="en-US" dirty="0" smtClean="0"/>
              <a:t>2007 </a:t>
            </a:r>
            <a:r>
              <a:rPr lang="en-US" dirty="0" err="1"/>
              <a:t>actuellement</a:t>
            </a:r>
            <a:r>
              <a:rPr lang="en-US" dirty="0"/>
              <a:t> 140/90: </a:t>
            </a:r>
            <a:r>
              <a:rPr lang="en-US" dirty="0" err="1"/>
              <a:t>Nobiten</a:t>
            </a:r>
            <a:r>
              <a:rPr lang="en-US" dirty="0"/>
              <a:t> 5, </a:t>
            </a:r>
            <a:r>
              <a:rPr lang="en-US" dirty="0" err="1"/>
              <a:t>Moxonidine</a:t>
            </a:r>
            <a:r>
              <a:rPr lang="en-US" dirty="0"/>
              <a:t> 0,4, </a:t>
            </a:r>
            <a:r>
              <a:rPr lang="en-US" dirty="0" err="1"/>
              <a:t>Vasexten</a:t>
            </a:r>
            <a:r>
              <a:rPr lang="en-US" dirty="0"/>
              <a:t> 10 mg. </a:t>
            </a:r>
            <a:r>
              <a:rPr lang="en-US" dirty="0" err="1"/>
              <a:t>Clinique</a:t>
            </a:r>
            <a:r>
              <a:rPr lang="en-US" dirty="0"/>
              <a:t> pas de </a:t>
            </a:r>
            <a:r>
              <a:rPr lang="en-US" dirty="0" err="1"/>
              <a:t>signe</a:t>
            </a:r>
            <a:r>
              <a:rPr lang="en-US" dirty="0"/>
              <a:t> de surcharge </a:t>
            </a:r>
            <a:r>
              <a:rPr lang="en-US" dirty="0" err="1"/>
              <a:t>vasculaire</a:t>
            </a:r>
            <a:r>
              <a:rPr lang="en-US" dirty="0"/>
              <a:t>. Régime </a:t>
            </a:r>
            <a:r>
              <a:rPr lang="en-US" dirty="0" err="1"/>
              <a:t>diabetique</a:t>
            </a:r>
            <a:endParaRPr lang="en-US" dirty="0"/>
          </a:p>
          <a:p>
            <a:pPr marL="627288">
              <a:buBlip>
                <a:blip r:embed="rId2"/>
              </a:buBlip>
            </a:pPr>
            <a:r>
              <a:rPr lang="en-US" dirty="0" err="1"/>
              <a:t>Bilan</a:t>
            </a:r>
            <a:r>
              <a:rPr lang="en-US" dirty="0"/>
              <a:t>: </a:t>
            </a:r>
            <a:r>
              <a:rPr lang="en-US" dirty="0" err="1"/>
              <a:t>créatinine</a:t>
            </a:r>
            <a:r>
              <a:rPr lang="en-US" dirty="0"/>
              <a:t> 1,1 mg/</a:t>
            </a:r>
            <a:r>
              <a:rPr lang="en-US" dirty="0" err="1"/>
              <a:t>dL</a:t>
            </a:r>
            <a:r>
              <a:rPr lang="en-US" dirty="0"/>
              <a:t>, </a:t>
            </a:r>
            <a:r>
              <a:rPr lang="en-US" dirty="0" err="1" smtClean="0"/>
              <a:t>protéinurie</a:t>
            </a:r>
            <a:r>
              <a:rPr lang="en-US" dirty="0" smtClean="0"/>
              <a:t>: Rapport PCR mg/mg de  2,9. </a:t>
            </a:r>
            <a:r>
              <a:rPr lang="en-US" dirty="0" err="1"/>
              <a:t>gly</a:t>
            </a:r>
            <a:r>
              <a:rPr lang="en-US" dirty="0"/>
              <a:t> 105 Hba1c 50.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926455" y="5758533"/>
            <a:ext cx="7358063" cy="3906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1700" dirty="0" err="1"/>
              <a:t>Imagerie</a:t>
            </a:r>
            <a:r>
              <a:rPr lang="en-US" sz="1700" dirty="0"/>
              <a:t>: pas de </a:t>
            </a:r>
            <a:r>
              <a:rPr lang="en-US" sz="1700" dirty="0" err="1"/>
              <a:t>récidive</a:t>
            </a:r>
            <a:r>
              <a:rPr lang="en-US" sz="1700" dirty="0"/>
              <a:t> </a:t>
            </a:r>
            <a:r>
              <a:rPr lang="en-US" sz="1700" dirty="0" err="1"/>
              <a:t>néoplasique</a:t>
            </a:r>
            <a:endParaRPr lang="en-US" sz="1700" dirty="0"/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1700" dirty="0"/>
              <a:t>Auto </a:t>
            </a:r>
            <a:r>
              <a:rPr lang="en-US" sz="1700" dirty="0" err="1"/>
              <a:t>Immunité</a:t>
            </a:r>
            <a:r>
              <a:rPr lang="en-US" sz="1700" dirty="0"/>
              <a:t> </a:t>
            </a:r>
            <a:r>
              <a:rPr lang="en-US" sz="1700" dirty="0" err="1"/>
              <a:t>négative</a:t>
            </a:r>
            <a:r>
              <a:rPr lang="en-US" sz="1700" dirty="0"/>
              <a:t>, pas de </a:t>
            </a:r>
            <a:r>
              <a:rPr lang="en-US" sz="1700" dirty="0" err="1"/>
              <a:t>Sd</a:t>
            </a:r>
            <a:r>
              <a:rPr lang="en-US" sz="1700" dirty="0"/>
              <a:t> </a:t>
            </a:r>
            <a:r>
              <a:rPr lang="en-US" sz="1700" dirty="0" err="1"/>
              <a:t>nephrotique</a:t>
            </a:r>
            <a:r>
              <a:rPr lang="en-US" sz="1700" dirty="0"/>
              <a:t>, pas de </a:t>
            </a:r>
            <a:r>
              <a:rPr lang="en-US" sz="1700" dirty="0" err="1"/>
              <a:t>myélome</a:t>
            </a:r>
            <a:r>
              <a:rPr lang="en-US" sz="1700" dirty="0"/>
              <a:t>.</a:t>
            </a:r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1700" dirty="0"/>
              <a:t>PBR Haut </a:t>
            </a:r>
            <a:r>
              <a:rPr lang="en-US" sz="1700" dirty="0" err="1"/>
              <a:t>risque</a:t>
            </a:r>
            <a:r>
              <a:rPr lang="en-US" sz="1700" dirty="0"/>
              <a:t>: rein unique</a:t>
            </a: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8072437" y="62508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2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6"/>
            <a:ext cx="7358063" cy="1044774"/>
          </a:xfrm>
        </p:spPr>
        <p:txBody>
          <a:bodyPr/>
          <a:lstStyle/>
          <a:p>
            <a:pPr eaLnBrk="1" hangingPunct="1"/>
            <a:r>
              <a:rPr lang="en-US" dirty="0"/>
              <a:t>Patient 2:  Propositions</a:t>
            </a:r>
          </a:p>
        </p:txBody>
      </p:sp>
      <p:sp>
        <p:nvSpPr>
          <p:cNvPr id="16387" name="Rectangle 2"/>
          <p:cNvSpPr>
            <a:spLocks/>
          </p:cNvSpPr>
          <p:nvPr/>
        </p:nvSpPr>
        <p:spPr bwMode="auto">
          <a:xfrm>
            <a:off x="1066800" y="1187649"/>
            <a:ext cx="7391400" cy="5223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 err="1"/>
              <a:t>Biopsie</a:t>
            </a:r>
            <a:r>
              <a:rPr lang="en-US" sz="2000" dirty="0"/>
              <a:t> </a:t>
            </a:r>
            <a:r>
              <a:rPr lang="en-US" sz="2000" dirty="0" err="1"/>
              <a:t>rénale</a:t>
            </a:r>
            <a:endParaRPr lang="en-US" sz="2000" dirty="0"/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 err="1"/>
              <a:t>Contre</a:t>
            </a:r>
            <a:r>
              <a:rPr lang="en-US" sz="2000" dirty="0"/>
              <a:t> Indication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inhibition de </a:t>
            </a:r>
            <a:r>
              <a:rPr lang="en-US" sz="2000" dirty="0" err="1"/>
              <a:t>l’axe</a:t>
            </a:r>
            <a:r>
              <a:rPr lang="en-US" sz="2000" dirty="0"/>
              <a:t> </a:t>
            </a:r>
            <a:r>
              <a:rPr lang="en-US" sz="2000" dirty="0" err="1"/>
              <a:t>rénine</a:t>
            </a:r>
            <a:r>
              <a:rPr lang="en-US" sz="2000" dirty="0"/>
              <a:t> </a:t>
            </a:r>
            <a:r>
              <a:rPr lang="en-US" sz="2000" dirty="0" err="1"/>
              <a:t>angiotensine</a:t>
            </a:r>
            <a:r>
              <a:rPr lang="en-US" sz="2000" dirty="0"/>
              <a:t>: rein unique </a:t>
            </a:r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/>
              <a:t>Indication d’un inhibition de </a:t>
            </a:r>
            <a:r>
              <a:rPr lang="en-US" sz="2000" dirty="0" err="1"/>
              <a:t>l’axe</a:t>
            </a:r>
            <a:r>
              <a:rPr lang="en-US" sz="2000" dirty="0"/>
              <a:t> </a:t>
            </a:r>
            <a:r>
              <a:rPr lang="en-US" sz="2000" dirty="0" err="1"/>
              <a:t>rénine</a:t>
            </a:r>
            <a:r>
              <a:rPr lang="en-US" sz="2000" dirty="0"/>
              <a:t> </a:t>
            </a:r>
            <a:r>
              <a:rPr lang="en-US" sz="2000" dirty="0" err="1"/>
              <a:t>angiotensine</a:t>
            </a:r>
            <a:endParaRPr lang="en-US" sz="2000" dirty="0"/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/>
              <a:t>Start IEC </a:t>
            </a:r>
            <a:r>
              <a:rPr lang="en-US" sz="2000" dirty="0" err="1"/>
              <a:t>d’abord</a:t>
            </a:r>
            <a:endParaRPr lang="en-US" sz="2000" dirty="0"/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/>
              <a:t>Start </a:t>
            </a:r>
            <a:r>
              <a:rPr lang="en-US" sz="2000" dirty="0" err="1"/>
              <a:t>ARBs</a:t>
            </a:r>
            <a:r>
              <a:rPr lang="en-US" sz="2000" dirty="0"/>
              <a:t> </a:t>
            </a:r>
            <a:r>
              <a:rPr lang="en-US" sz="2000" dirty="0" err="1"/>
              <a:t>d’abord</a:t>
            </a:r>
            <a:endParaRPr lang="en-US" sz="2000" dirty="0"/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/>
              <a:t>Start IDR (</a:t>
            </a:r>
            <a:r>
              <a:rPr lang="en-US" sz="2000" dirty="0" err="1"/>
              <a:t>aliskiren</a:t>
            </a:r>
            <a:r>
              <a:rPr lang="en-US" sz="2000" dirty="0"/>
              <a:t>) </a:t>
            </a:r>
            <a:r>
              <a:rPr lang="en-US" sz="2000" dirty="0" err="1"/>
              <a:t>d’abord</a:t>
            </a:r>
            <a:endParaRPr lang="en-US" sz="2000" dirty="0"/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/>
              <a:t>Idem 2 </a:t>
            </a:r>
            <a:r>
              <a:rPr lang="en-US" sz="2000" dirty="0" err="1"/>
              <a:t>mais</a:t>
            </a:r>
            <a:r>
              <a:rPr lang="en-US" sz="2000" dirty="0"/>
              <a:t> double inhibition </a:t>
            </a:r>
            <a:r>
              <a:rPr lang="en-US" sz="2000" dirty="0" err="1"/>
              <a:t>nécessaire</a:t>
            </a:r>
            <a:r>
              <a:rPr lang="en-US" sz="2000" dirty="0"/>
              <a:t> et </a:t>
            </a:r>
            <a:r>
              <a:rPr lang="en-US" sz="2000" dirty="0" err="1"/>
              <a:t>souhaitable</a:t>
            </a:r>
            <a:endParaRPr lang="en-US" sz="2000" dirty="0"/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 err="1"/>
              <a:t>Effet</a:t>
            </a:r>
            <a:r>
              <a:rPr lang="en-US" sz="2000" dirty="0"/>
              <a:t> possible de </a:t>
            </a:r>
            <a:r>
              <a:rPr lang="en-US" sz="2000" dirty="0" err="1"/>
              <a:t>l’anticalcique</a:t>
            </a:r>
            <a:r>
              <a:rPr lang="en-US" sz="2000" dirty="0"/>
              <a:t>: </a:t>
            </a:r>
            <a:r>
              <a:rPr lang="en-US" sz="2000" dirty="0" err="1"/>
              <a:t>arrêt</a:t>
            </a:r>
            <a:r>
              <a:rPr lang="en-US" sz="2000" dirty="0"/>
              <a:t> de </a:t>
            </a:r>
            <a:r>
              <a:rPr lang="en-US" sz="2000" dirty="0" err="1"/>
              <a:t>celui-ci</a:t>
            </a:r>
            <a:endParaRPr lang="en-US" sz="2000" dirty="0"/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/>
              <a:t>Intensification du </a:t>
            </a:r>
            <a:r>
              <a:rPr lang="en-US" sz="2000" dirty="0" err="1"/>
              <a:t>traitement</a:t>
            </a:r>
            <a:r>
              <a:rPr lang="en-US" sz="2000" dirty="0"/>
              <a:t> </a:t>
            </a:r>
            <a:r>
              <a:rPr lang="en-US" sz="2000" dirty="0" err="1"/>
              <a:t>diabetique</a:t>
            </a:r>
            <a:endParaRPr lang="en-US" sz="2000" dirty="0" smtClean="0"/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 err="1" smtClean="0"/>
              <a:t>Protéinurie</a:t>
            </a:r>
            <a:r>
              <a:rPr lang="en-US" sz="2000" dirty="0" smtClean="0"/>
              <a:t> non </a:t>
            </a:r>
            <a:r>
              <a:rPr lang="en-US" sz="2000" dirty="0" err="1" smtClean="0"/>
              <a:t>significative</a:t>
            </a:r>
            <a:r>
              <a:rPr lang="en-US" sz="2000" dirty="0" smtClean="0"/>
              <a:t> 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0" y="142875"/>
            <a:ext cx="6400800" cy="937617"/>
          </a:xfrm>
        </p:spPr>
        <p:txBody>
          <a:bodyPr lIns="64291" tIns="32146" rIns="64291" bIns="32146"/>
          <a:lstStyle/>
          <a:p>
            <a:pPr eaLnBrk="1" hangingPunct="1"/>
            <a:r>
              <a:rPr lang="en-US" dirty="0"/>
              <a:t>RATIO Prot/C ALB/C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6125766"/>
            <a:ext cx="6268641" cy="732234"/>
          </a:xfrm>
        </p:spPr>
        <p:txBody>
          <a:bodyPr lIns="64291" tIns="32146" rIns="64291" bIns="32146">
            <a:normAutofit fontScale="92500"/>
          </a:bodyPr>
          <a:lstStyle/>
          <a:p>
            <a:pPr marL="627288">
              <a:buBlip>
                <a:blip r:embed="rId2"/>
              </a:buBlip>
            </a:pPr>
            <a:r>
              <a:rPr lang="en-US" dirty="0" err="1"/>
              <a:t>Analyse</a:t>
            </a:r>
            <a:r>
              <a:rPr lang="en-US" dirty="0"/>
              <a:t> 2065 urine de 24h (C H H F)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90673"/>
            <a:ext cx="6858000" cy="5235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5"/>
            <a:ext cx="7358063" cy="1107281"/>
          </a:xfrm>
        </p:spPr>
        <p:txBody>
          <a:bodyPr/>
          <a:lstStyle/>
          <a:p>
            <a:pPr eaLnBrk="1" hangingPunct="1"/>
            <a:r>
              <a:rPr lang="en-US"/>
              <a:t>EBM IEC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266" y="1265783"/>
            <a:ext cx="7179469" cy="4797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peu d’Urée n’a jamais fait de tort ?</a:t>
            </a:r>
          </a:p>
          <a:p>
            <a:r>
              <a:rPr lang="fr-FR" dirty="0" smtClean="0"/>
              <a:t>Hypertension … </a:t>
            </a:r>
          </a:p>
          <a:p>
            <a:r>
              <a:rPr lang="fr-FR" dirty="0" smtClean="0"/>
              <a:t>Discussion pratique…</a:t>
            </a:r>
          </a:p>
          <a:p>
            <a:pPr lvl="1"/>
            <a:r>
              <a:rPr lang="fr-FR" dirty="0" smtClean="0"/>
              <a:t>Inhibiteur Axe RAAS</a:t>
            </a:r>
          </a:p>
          <a:p>
            <a:pPr lvl="1"/>
            <a:r>
              <a:rPr lang="fr-FR" dirty="0" smtClean="0"/>
              <a:t>Dyspnée</a:t>
            </a:r>
          </a:p>
          <a:p>
            <a:pPr lvl="1"/>
            <a:r>
              <a:rPr lang="fr-FR" dirty="0" smtClean="0"/>
              <a:t>Et des os.</a:t>
            </a:r>
          </a:p>
          <a:p>
            <a:r>
              <a:rPr lang="fr-FR" dirty="0" smtClean="0"/>
              <a:t>Divers…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5"/>
            <a:ext cx="7358063" cy="1205508"/>
          </a:xfrm>
        </p:spPr>
        <p:txBody>
          <a:bodyPr/>
          <a:lstStyle/>
          <a:p>
            <a:pPr eaLnBrk="1" hangingPunct="1"/>
            <a:r>
              <a:rPr lang="en-US" dirty="0"/>
              <a:t>Axe RAAS et </a:t>
            </a:r>
            <a:r>
              <a:rPr lang="en-US" dirty="0" err="1"/>
              <a:t>Médication</a:t>
            </a:r>
            <a:endParaRPr lang="en-US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428750"/>
            <a:ext cx="3482578" cy="5179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4391" y="1562695"/>
            <a:ext cx="1089422" cy="357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5797" y="4134445"/>
            <a:ext cx="1446609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961" y="2299395"/>
            <a:ext cx="5045273" cy="636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31" y="4044033"/>
            <a:ext cx="4920258" cy="116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5"/>
            <a:ext cx="7358063" cy="973336"/>
          </a:xfrm>
        </p:spPr>
        <p:txBody>
          <a:bodyPr/>
          <a:lstStyle/>
          <a:p>
            <a:pPr eaLnBrk="1" hangingPunct="1"/>
            <a:r>
              <a:rPr lang="en-US"/>
              <a:t>EBM ARBs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12664"/>
            <a:ext cx="6849070" cy="520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08" name="Rectangle 3"/>
          <p:cNvSpPr>
            <a:spLocks/>
          </p:cNvSpPr>
          <p:nvPr/>
        </p:nvSpPr>
        <p:spPr bwMode="auto">
          <a:xfrm>
            <a:off x="7965281" y="258961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2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Axe RAAS et Médication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09" y="2669976"/>
            <a:ext cx="4625578" cy="2669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5824" y="1732359"/>
            <a:ext cx="3701355" cy="471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37" name="Rectangle 4"/>
          <p:cNvSpPr>
            <a:spLocks/>
          </p:cNvSpPr>
          <p:nvPr/>
        </p:nvSpPr>
        <p:spPr bwMode="auto">
          <a:xfrm>
            <a:off x="7911703" y="133945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2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5"/>
            <a:ext cx="7358063" cy="1107281"/>
          </a:xfrm>
        </p:spPr>
        <p:txBody>
          <a:bodyPr lIns="64291" tIns="32146" rIns="64291" bIns="32146"/>
          <a:lstStyle/>
          <a:p>
            <a:pPr eaLnBrk="1" hangingPunct="1"/>
            <a:r>
              <a:rPr lang="en-US"/>
              <a:t>EBM IDR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0406" y="1160859"/>
            <a:ext cx="2643188" cy="242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133" y="3848695"/>
            <a:ext cx="8152805" cy="24913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533" name="Rectangle 4"/>
          <p:cNvSpPr>
            <a:spLocks/>
          </p:cNvSpPr>
          <p:nvPr/>
        </p:nvSpPr>
        <p:spPr bwMode="auto">
          <a:xfrm>
            <a:off x="7929562" y="294679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2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5"/>
            <a:ext cx="7358063" cy="1214438"/>
          </a:xfrm>
        </p:spPr>
        <p:txBody>
          <a:bodyPr lIns="64291" tIns="32146" rIns="64291" bIns="32146"/>
          <a:lstStyle/>
          <a:p>
            <a:pPr eaLnBrk="1" hangingPunct="1"/>
            <a:r>
              <a:rPr lang="en-US"/>
              <a:t>EBM IRMC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59868"/>
            <a:ext cx="3098602" cy="31376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502" y="1366242"/>
            <a:ext cx="5395764" cy="49916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7" name="AutoShape 4"/>
          <p:cNvSpPr>
            <a:spLocks/>
          </p:cNvSpPr>
          <p:nvPr/>
        </p:nvSpPr>
        <p:spPr bwMode="auto">
          <a:xfrm>
            <a:off x="3491508" y="1294805"/>
            <a:ext cx="169664" cy="160734"/>
          </a:xfrm>
          <a:prstGeom prst="roundRect">
            <a:avLst>
              <a:gd name="adj" fmla="val 50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58" name="Rectangle 5"/>
          <p:cNvSpPr>
            <a:spLocks/>
          </p:cNvSpPr>
          <p:nvPr/>
        </p:nvSpPr>
        <p:spPr bwMode="auto">
          <a:xfrm>
            <a:off x="7911703" y="250031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5"/>
            <a:ext cx="7358063" cy="660797"/>
          </a:xfrm>
        </p:spPr>
        <p:txBody>
          <a:bodyPr lIns="64291" tIns="32146" rIns="64291" bIns="32146"/>
          <a:lstStyle/>
          <a:p>
            <a:pPr eaLnBrk="1" hangingPunct="1"/>
            <a:r>
              <a:rPr lang="en-US" sz="3400" dirty="0"/>
              <a:t>EBM : IEC +- </a:t>
            </a:r>
            <a:r>
              <a:rPr lang="en-US" sz="3400" dirty="0" err="1"/>
              <a:t>ARBs</a:t>
            </a:r>
            <a:r>
              <a:rPr lang="en-US" sz="3400" dirty="0"/>
              <a:t> +- IDR +- IRMC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830461"/>
            <a:ext cx="7358063" cy="5607844"/>
          </a:xfrm>
        </p:spPr>
        <p:txBody>
          <a:bodyPr lIns="64291" tIns="32146" rIns="64291" bIns="32146"/>
          <a:lstStyle/>
          <a:p>
            <a:pPr marL="627288">
              <a:lnSpc>
                <a:spcPct val="50000"/>
              </a:lnSpc>
              <a:buBlip>
                <a:blip r:embed="rId2"/>
              </a:buBlip>
            </a:pPr>
            <a:r>
              <a:rPr lang="en-US" dirty="0"/>
              <a:t>“PETITES ETUDES TRES CIBLEES” </a:t>
            </a:r>
            <a:r>
              <a:rPr lang="en-US" dirty="0" err="1"/>
              <a:t>encourageante</a:t>
            </a:r>
            <a:r>
              <a:rPr lang="en-US" dirty="0" smtClean="0"/>
              <a:t>.</a:t>
            </a:r>
          </a:p>
          <a:p>
            <a:pPr marL="627288">
              <a:lnSpc>
                <a:spcPct val="50000"/>
              </a:lnSpc>
              <a:buBlip>
                <a:blip r:embed="rId2"/>
              </a:buBlip>
            </a:pPr>
            <a:endParaRPr lang="en-US" dirty="0" smtClean="0"/>
          </a:p>
          <a:p>
            <a:pPr marL="627288">
              <a:lnSpc>
                <a:spcPct val="50000"/>
              </a:lnSpc>
              <a:buBlip>
                <a:blip r:embed="rId2"/>
              </a:buBlip>
            </a:pPr>
            <a:endParaRPr lang="en-US" dirty="0" smtClean="0"/>
          </a:p>
          <a:p>
            <a:pPr marL="627288">
              <a:lnSpc>
                <a:spcPct val="50000"/>
              </a:lnSpc>
              <a:buBlip>
                <a:blip r:embed="rId2"/>
              </a:buBlip>
            </a:pPr>
            <a:endParaRPr lang="en-US" dirty="0" smtClean="0"/>
          </a:p>
          <a:p>
            <a:pPr marL="627288">
              <a:lnSpc>
                <a:spcPct val="50000"/>
              </a:lnSpc>
              <a:buBlip>
                <a:blip r:embed="rId2"/>
              </a:buBlip>
            </a:pPr>
            <a:r>
              <a:rPr lang="en-US" dirty="0"/>
              <a:t>“</a:t>
            </a:r>
            <a:r>
              <a:rPr lang="en-US" dirty="0" err="1"/>
              <a:t>Grandes</a:t>
            </a:r>
            <a:r>
              <a:rPr lang="en-US" dirty="0"/>
              <a:t> ETUDES avec Large population: </a:t>
            </a:r>
          </a:p>
          <a:p>
            <a:pPr marL="1386285" lvl="2">
              <a:lnSpc>
                <a:spcPct val="50000"/>
              </a:lnSpc>
              <a:buBlip>
                <a:blip r:embed="rId2"/>
              </a:buBlip>
            </a:pPr>
            <a:r>
              <a:rPr lang="en-US" dirty="0"/>
              <a:t>HTA: </a:t>
            </a:r>
            <a:r>
              <a:rPr lang="en-US" dirty="0" err="1"/>
              <a:t>échec</a:t>
            </a:r>
            <a:endParaRPr lang="en-US" dirty="0"/>
          </a:p>
          <a:p>
            <a:pPr marL="1386285" lvl="2">
              <a:lnSpc>
                <a:spcPct val="50000"/>
              </a:lnSpc>
              <a:buBlip>
                <a:blip r:embed="rId2"/>
              </a:buBlip>
            </a:pPr>
            <a:r>
              <a:rPr lang="en-US" dirty="0"/>
              <a:t>Post Infar: &gt; 40 % FE </a:t>
            </a:r>
            <a:r>
              <a:rPr lang="en-US" dirty="0" err="1"/>
              <a:t>echec</a:t>
            </a:r>
            <a:endParaRPr lang="en-US" dirty="0"/>
          </a:p>
          <a:p>
            <a:pPr marL="1386285" lvl="2">
              <a:lnSpc>
                <a:spcPct val="50000"/>
              </a:lnSpc>
              <a:buBlip>
                <a:blip r:embed="rId2"/>
              </a:buBlip>
            </a:pPr>
            <a:r>
              <a:rPr lang="en-US" dirty="0"/>
              <a:t>Kidney Disease: </a:t>
            </a:r>
            <a:r>
              <a:rPr lang="en-US" dirty="0" err="1"/>
              <a:t>echec</a:t>
            </a:r>
            <a:endParaRPr lang="en-US" dirty="0"/>
          </a:p>
          <a:p>
            <a:pPr marL="627288">
              <a:lnSpc>
                <a:spcPct val="50000"/>
              </a:lnSpc>
              <a:buBlip>
                <a:blip r:embed="rId2"/>
              </a:buBlip>
            </a:pPr>
            <a:endParaRPr lang="en-US" dirty="0"/>
          </a:p>
          <a:p>
            <a:pPr marL="627288">
              <a:lnSpc>
                <a:spcPct val="50000"/>
              </a:lnSpc>
              <a:buBlip>
                <a:blip r:embed="rId2"/>
              </a:buBlip>
            </a:pPr>
            <a:r>
              <a:rPr lang="en-US" dirty="0" err="1"/>
              <a:t>Problème</a:t>
            </a:r>
            <a:r>
              <a:rPr lang="en-US" dirty="0"/>
              <a:t> </a:t>
            </a:r>
            <a:r>
              <a:rPr lang="en-US" dirty="0" err="1"/>
              <a:t>majeur</a:t>
            </a:r>
            <a:r>
              <a:rPr lang="en-US" dirty="0"/>
              <a:t> : E.S.:</a:t>
            </a:r>
          </a:p>
          <a:p>
            <a:pPr marL="1386285" lvl="2">
              <a:lnSpc>
                <a:spcPct val="50000"/>
              </a:lnSpc>
              <a:buBlip>
                <a:blip r:embed="rId2"/>
              </a:buBlip>
            </a:pPr>
            <a:r>
              <a:rPr lang="en-US" dirty="0"/>
              <a:t>Hypotension</a:t>
            </a:r>
          </a:p>
          <a:p>
            <a:pPr marL="1386285" lvl="2">
              <a:lnSpc>
                <a:spcPct val="50000"/>
              </a:lnSpc>
              <a:buBlip>
                <a:blip r:embed="rId2"/>
              </a:buBlip>
            </a:pPr>
            <a:r>
              <a:rPr lang="en-US" dirty="0" err="1"/>
              <a:t>Hyperkaliémie</a:t>
            </a:r>
            <a:endParaRPr lang="en-US" dirty="0"/>
          </a:p>
          <a:p>
            <a:pPr marL="1386285" lvl="2">
              <a:lnSpc>
                <a:spcPct val="50000"/>
              </a:lnSpc>
              <a:buBlip>
                <a:blip r:embed="rId2"/>
              </a:buBlip>
            </a:pPr>
            <a:r>
              <a:rPr lang="en-US" dirty="0"/>
              <a:t>Ins </a:t>
            </a:r>
            <a:r>
              <a:rPr lang="en-US" dirty="0" err="1"/>
              <a:t>Rénale</a:t>
            </a:r>
            <a:r>
              <a:rPr lang="en-US" dirty="0"/>
              <a:t> </a:t>
            </a:r>
            <a:r>
              <a:rPr lang="en-US" dirty="0" err="1"/>
              <a:t>Aigue</a:t>
            </a:r>
            <a:endParaRPr lang="en-US" dirty="0"/>
          </a:p>
        </p:txBody>
      </p:sp>
      <p:pic>
        <p:nvPicPr>
          <p:cNvPr id="5" name="Image 6" descr="bladesaerobat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912" y="2895600"/>
            <a:ext cx="4456113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av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9025" y="2895600"/>
            <a:ext cx="3586381" cy="29416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320" y="98226"/>
            <a:ext cx="7259836" cy="14376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953" y="891853"/>
            <a:ext cx="7420570" cy="50642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7235" y="6206133"/>
            <a:ext cx="2536031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/>
          </p:cNvSpPr>
          <p:nvPr/>
        </p:nvSpPr>
        <p:spPr bwMode="auto">
          <a:xfrm>
            <a:off x="267891" y="6366867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371600" y="2590800"/>
          <a:ext cx="61722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685800">
                <a:tc>
                  <a:txBody>
                    <a:bodyPr/>
                    <a:lstStyle/>
                    <a:p>
                      <a:r>
                        <a:rPr lang="fr-FR" dirty="0" smtClean="0"/>
                        <a:t>IEC 100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ARBS 100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IDR 100 J</a:t>
                      </a:r>
                      <a:endParaRPr lang="fr-F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fr-FR" dirty="0" smtClean="0"/>
                        <a:t>20</a:t>
                      </a:r>
                      <a:r>
                        <a:rPr lang="fr-FR" baseline="0" dirty="0" smtClean="0"/>
                        <a:t> - 40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30</a:t>
                      </a:r>
                      <a:r>
                        <a:rPr lang="fr-FR" baseline="0" dirty="0" smtClean="0"/>
                        <a:t> - 80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6"/>
            <a:ext cx="7358063" cy="1044774"/>
          </a:xfrm>
        </p:spPr>
        <p:txBody>
          <a:bodyPr/>
          <a:lstStyle/>
          <a:p>
            <a:pPr eaLnBrk="1" hangingPunct="1"/>
            <a:r>
              <a:rPr lang="en-US" dirty="0"/>
              <a:t>Patient 2:  Propositions</a:t>
            </a:r>
          </a:p>
        </p:txBody>
      </p:sp>
      <p:sp>
        <p:nvSpPr>
          <p:cNvPr id="16387" name="Rectangle 2"/>
          <p:cNvSpPr>
            <a:spLocks/>
          </p:cNvSpPr>
          <p:nvPr/>
        </p:nvSpPr>
        <p:spPr bwMode="auto">
          <a:xfrm>
            <a:off x="1066800" y="1187649"/>
            <a:ext cx="7391400" cy="5223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800" dirty="0" err="1">
                <a:solidFill>
                  <a:schemeClr val="accent2"/>
                </a:solidFill>
              </a:rPr>
              <a:t>Biopsie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rénale</a:t>
            </a:r>
            <a:r>
              <a:rPr lang="en-US" sz="2800" dirty="0" smtClean="0">
                <a:solidFill>
                  <a:schemeClr val="accent2"/>
                </a:solidFill>
              </a:rPr>
              <a:t>: </a:t>
            </a:r>
            <a:r>
              <a:rPr lang="en-US" sz="2800" dirty="0" err="1" smtClean="0">
                <a:solidFill>
                  <a:schemeClr val="accent2"/>
                </a:solidFill>
              </a:rPr>
              <a:t>relire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ancienne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nephrectomie</a:t>
            </a:r>
            <a:endParaRPr lang="en-US" sz="2800" dirty="0" smtClean="0">
              <a:solidFill>
                <a:schemeClr val="accent2"/>
              </a:solidFill>
            </a:endParaRPr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 err="1"/>
              <a:t>Contre</a:t>
            </a:r>
            <a:r>
              <a:rPr lang="en-US" sz="2000" dirty="0"/>
              <a:t> Indication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inhibition de </a:t>
            </a:r>
            <a:r>
              <a:rPr lang="en-US" sz="2000" dirty="0" err="1"/>
              <a:t>l’axe</a:t>
            </a:r>
            <a:r>
              <a:rPr lang="en-US" sz="2000" dirty="0"/>
              <a:t> </a:t>
            </a:r>
            <a:r>
              <a:rPr lang="en-US" sz="2000" dirty="0" err="1"/>
              <a:t>rénine</a:t>
            </a:r>
            <a:r>
              <a:rPr lang="en-US" sz="2000" dirty="0"/>
              <a:t> </a:t>
            </a:r>
            <a:r>
              <a:rPr lang="en-US" sz="2000" dirty="0" err="1"/>
              <a:t>angiotensine</a:t>
            </a:r>
            <a:r>
              <a:rPr lang="en-US" sz="2000" dirty="0"/>
              <a:t>: rein unique </a:t>
            </a:r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/>
              <a:t>Indication d’un inhibition de </a:t>
            </a:r>
            <a:r>
              <a:rPr lang="en-US" sz="2000" dirty="0" err="1"/>
              <a:t>l’axe</a:t>
            </a:r>
            <a:r>
              <a:rPr lang="en-US" sz="2000" dirty="0"/>
              <a:t> </a:t>
            </a:r>
            <a:r>
              <a:rPr lang="en-US" sz="2000" dirty="0" err="1"/>
              <a:t>rénine</a:t>
            </a:r>
            <a:r>
              <a:rPr lang="en-US" sz="2000" dirty="0"/>
              <a:t> </a:t>
            </a:r>
            <a:r>
              <a:rPr lang="en-US" sz="2000" dirty="0" err="1"/>
              <a:t>angiotensine</a:t>
            </a:r>
            <a:endParaRPr lang="en-US" sz="2000" dirty="0"/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>
                <a:solidFill>
                  <a:srgbClr val="EA157A"/>
                </a:solidFill>
              </a:rPr>
              <a:t>Start IEC </a:t>
            </a:r>
            <a:r>
              <a:rPr lang="en-US" sz="2000" dirty="0" err="1" smtClean="0">
                <a:solidFill>
                  <a:srgbClr val="EA157A"/>
                </a:solidFill>
              </a:rPr>
              <a:t>d’abord</a:t>
            </a:r>
            <a:r>
              <a:rPr lang="en-US" sz="2000" dirty="0" smtClean="0">
                <a:solidFill>
                  <a:srgbClr val="EA157A"/>
                </a:solidFill>
              </a:rPr>
              <a:t> avec </a:t>
            </a:r>
            <a:r>
              <a:rPr lang="en-US" sz="2000" dirty="0" err="1" smtClean="0">
                <a:solidFill>
                  <a:srgbClr val="EA157A"/>
                </a:solidFill>
              </a:rPr>
              <a:t>contrôle</a:t>
            </a:r>
            <a:r>
              <a:rPr lang="en-US" sz="2000" dirty="0" smtClean="0">
                <a:solidFill>
                  <a:srgbClr val="EA157A"/>
                </a:solidFill>
              </a:rPr>
              <a:t> </a:t>
            </a:r>
            <a:r>
              <a:rPr lang="en-US" sz="2000" dirty="0" err="1" smtClean="0">
                <a:solidFill>
                  <a:srgbClr val="EA157A"/>
                </a:solidFill>
              </a:rPr>
              <a:t>tolérance</a:t>
            </a:r>
            <a:endParaRPr lang="en-US" sz="2000" dirty="0" smtClean="0">
              <a:solidFill>
                <a:srgbClr val="EA157A"/>
              </a:solidFill>
            </a:endParaRPr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/>
              <a:t>Start </a:t>
            </a:r>
            <a:r>
              <a:rPr lang="en-US" sz="2000" dirty="0" err="1"/>
              <a:t>ARBs</a:t>
            </a:r>
            <a:r>
              <a:rPr lang="en-US" sz="2000" dirty="0"/>
              <a:t> </a:t>
            </a:r>
            <a:r>
              <a:rPr lang="en-US" sz="2000" dirty="0" err="1"/>
              <a:t>d’abord</a:t>
            </a:r>
            <a:endParaRPr lang="en-US" sz="2000" dirty="0"/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/>
              <a:t>Start IDR (</a:t>
            </a:r>
            <a:r>
              <a:rPr lang="en-US" sz="2000" dirty="0" err="1"/>
              <a:t>aliskiren</a:t>
            </a:r>
            <a:r>
              <a:rPr lang="en-US" sz="2000" dirty="0"/>
              <a:t>) </a:t>
            </a:r>
            <a:r>
              <a:rPr lang="en-US" sz="2000" dirty="0" err="1"/>
              <a:t>d’abord</a:t>
            </a:r>
            <a:endParaRPr lang="en-US" sz="2000" dirty="0"/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/>
              <a:t>Idem 2 </a:t>
            </a:r>
            <a:r>
              <a:rPr lang="en-US" sz="2000" dirty="0" err="1"/>
              <a:t>mais</a:t>
            </a:r>
            <a:r>
              <a:rPr lang="en-US" sz="2000" dirty="0"/>
              <a:t> double inhibition </a:t>
            </a:r>
            <a:r>
              <a:rPr lang="en-US" sz="2000" dirty="0" err="1"/>
              <a:t>nécessaire</a:t>
            </a:r>
            <a:r>
              <a:rPr lang="en-US" sz="2000" dirty="0"/>
              <a:t> et </a:t>
            </a:r>
            <a:r>
              <a:rPr lang="en-US" sz="2000" dirty="0" err="1"/>
              <a:t>souhaitable</a:t>
            </a:r>
            <a:endParaRPr lang="en-US" sz="2000" dirty="0"/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 err="1"/>
              <a:t>Effet</a:t>
            </a:r>
            <a:r>
              <a:rPr lang="en-US" sz="2000" dirty="0"/>
              <a:t> possible de </a:t>
            </a:r>
            <a:r>
              <a:rPr lang="en-US" sz="2000" dirty="0" err="1"/>
              <a:t>l’anticalcique</a:t>
            </a:r>
            <a:r>
              <a:rPr lang="en-US" sz="2000" dirty="0"/>
              <a:t>: </a:t>
            </a:r>
            <a:r>
              <a:rPr lang="en-US" sz="2000" dirty="0" err="1"/>
              <a:t>arrêt</a:t>
            </a:r>
            <a:r>
              <a:rPr lang="en-US" sz="2000" dirty="0"/>
              <a:t> de </a:t>
            </a:r>
            <a:r>
              <a:rPr lang="en-US" sz="2000" dirty="0" err="1"/>
              <a:t>celui-ci</a:t>
            </a:r>
            <a:endParaRPr lang="en-US" sz="2000" dirty="0"/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/>
              <a:t>Intensification du </a:t>
            </a:r>
            <a:r>
              <a:rPr lang="en-US" sz="2000" dirty="0" err="1"/>
              <a:t>traitement</a:t>
            </a:r>
            <a:r>
              <a:rPr lang="en-US" sz="2000" dirty="0"/>
              <a:t> </a:t>
            </a:r>
            <a:r>
              <a:rPr lang="en-US" sz="2000" dirty="0" err="1"/>
              <a:t>diabetique</a:t>
            </a:r>
            <a:endParaRPr lang="en-US" sz="2000" dirty="0" smtClean="0"/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000" dirty="0" err="1" smtClean="0"/>
              <a:t>Protéinurie</a:t>
            </a:r>
            <a:r>
              <a:rPr lang="en-US" sz="2000" dirty="0" smtClean="0"/>
              <a:t> non </a:t>
            </a:r>
            <a:r>
              <a:rPr lang="en-US" sz="2000" dirty="0" err="1" smtClean="0"/>
              <a:t>significative</a:t>
            </a:r>
            <a:r>
              <a:rPr lang="en-US" sz="2000" dirty="0" smtClean="0"/>
              <a:t> 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TOLERANCE INHIBITION AXE RAAS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4298160"/>
          </a:xfrm>
        </p:spPr>
        <p:txBody>
          <a:bodyPr>
            <a:normAutofit/>
          </a:bodyPr>
          <a:lstStyle/>
          <a:p>
            <a:r>
              <a:rPr lang="fr-FR" dirty="0" smtClean="0"/>
              <a:t>Tolérance Clinique:</a:t>
            </a:r>
          </a:p>
          <a:p>
            <a:pPr lvl="1"/>
            <a:r>
              <a:rPr lang="fr-FR" dirty="0" smtClean="0"/>
              <a:t>Tension artérielle, toux , …</a:t>
            </a:r>
          </a:p>
          <a:p>
            <a:pPr lvl="1"/>
            <a:r>
              <a:rPr lang="fr-FR" dirty="0" err="1" smtClean="0"/>
              <a:t>Angio</a:t>
            </a:r>
            <a:r>
              <a:rPr lang="fr-FR" dirty="0" smtClean="0"/>
              <a:t> œdème</a:t>
            </a:r>
          </a:p>
          <a:p>
            <a:pPr lvl="1"/>
            <a:r>
              <a:rPr lang="fr-FR" dirty="0" err="1" smtClean="0"/>
              <a:t>Diarhée</a:t>
            </a:r>
            <a:endParaRPr lang="fr-FR" dirty="0" smtClean="0"/>
          </a:p>
          <a:p>
            <a:r>
              <a:rPr lang="fr-FR" dirty="0" smtClean="0"/>
              <a:t>Tolérance Biologique</a:t>
            </a:r>
          </a:p>
          <a:p>
            <a:pPr lvl="1"/>
            <a:r>
              <a:rPr lang="fr-FR" dirty="0" smtClean="0"/>
              <a:t>Créatinine: + 0,3 acceptable, </a:t>
            </a:r>
            <a:r>
              <a:rPr lang="fr-FR" dirty="0" err="1" smtClean="0"/>
              <a:t>mias</a:t>
            </a:r>
            <a:r>
              <a:rPr lang="fr-FR" dirty="0" smtClean="0"/>
              <a:t> surtout effet bénéfique sur la pente de DFG.</a:t>
            </a:r>
          </a:p>
          <a:p>
            <a:pPr lvl="1"/>
            <a:r>
              <a:rPr lang="fr-FR" dirty="0" smtClean="0"/>
              <a:t>Kaliémie: 2-4 semaines selon risque.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Patient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Femme africaine de 74 an, contrôle de routine</a:t>
            </a:r>
          </a:p>
          <a:p>
            <a:r>
              <a:rPr lang="fr-FR" dirty="0" smtClean="0"/>
              <a:t>Diabète de type II depuis 4 année , ADO, HBa1C 48, FO normal</a:t>
            </a:r>
          </a:p>
          <a:p>
            <a:r>
              <a:rPr lang="fr-FR" dirty="0" smtClean="0"/>
              <a:t>LDL 94 ml/min</a:t>
            </a:r>
          </a:p>
          <a:p>
            <a:r>
              <a:rPr lang="fr-FR" dirty="0" smtClean="0"/>
              <a:t>GFR du Labo 74 ml/min/1,73m2</a:t>
            </a:r>
          </a:p>
          <a:p>
            <a:r>
              <a:rPr lang="fr-FR" dirty="0" smtClean="0"/>
              <a:t>HTA contrôlée sous anticalcique</a:t>
            </a:r>
          </a:p>
          <a:p>
            <a:r>
              <a:rPr lang="fr-FR" dirty="0" smtClean="0"/>
              <a:t>Tigelle </a:t>
            </a:r>
            <a:r>
              <a:rPr lang="fr-FR" dirty="0" err="1" smtClean="0"/>
              <a:t>proétinurie</a:t>
            </a:r>
            <a:r>
              <a:rPr lang="fr-FR" dirty="0" smtClean="0"/>
              <a:t> + sans signe infectieux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5"/>
            <a:ext cx="7358063" cy="9286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6B74"/>
                </a:solidFill>
              </a:rPr>
              <a:t>patient 3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>
          <a:xfrm>
            <a:off x="303609" y="1366242"/>
            <a:ext cx="7947422" cy="4643438"/>
          </a:xfrm>
        </p:spPr>
        <p:txBody>
          <a:bodyPr/>
          <a:lstStyle/>
          <a:p>
            <a:pPr marL="627288">
              <a:buBlip>
                <a:blip r:embed="rId2"/>
              </a:buBlip>
            </a:pPr>
            <a:r>
              <a:rPr lang="en-US" dirty="0" err="1"/>
              <a:t>Homme</a:t>
            </a:r>
            <a:r>
              <a:rPr lang="en-US" dirty="0"/>
              <a:t> 72 </a:t>
            </a:r>
            <a:r>
              <a:rPr lang="en-US" dirty="0" err="1"/>
              <a:t>ans</a:t>
            </a:r>
            <a:r>
              <a:rPr lang="en-US" dirty="0"/>
              <a:t>, BPCO post </a:t>
            </a:r>
            <a:r>
              <a:rPr lang="en-US" dirty="0" err="1"/>
              <a:t>Tabac</a:t>
            </a:r>
            <a:r>
              <a:rPr lang="en-US" dirty="0"/>
              <a:t> (24 UAP), BMI 31, CKD </a:t>
            </a:r>
            <a:r>
              <a:rPr lang="en-US" dirty="0" err="1"/>
              <a:t>IIIb</a:t>
            </a:r>
            <a:r>
              <a:rPr lang="en-US" dirty="0"/>
              <a:t> (GFR 49 </a:t>
            </a:r>
            <a:r>
              <a:rPr lang="en-US" dirty="0" err="1"/>
              <a:t>créat</a:t>
            </a:r>
            <a:r>
              <a:rPr lang="en-US" dirty="0"/>
              <a:t> 1,7mg/dL), </a:t>
            </a:r>
            <a:r>
              <a:rPr lang="en-US" dirty="0" err="1"/>
              <a:t>Diab</a:t>
            </a:r>
            <a:r>
              <a:rPr lang="en-US" dirty="0"/>
              <a:t> type II - ADO. compliant</a:t>
            </a:r>
          </a:p>
          <a:p>
            <a:pPr marL="627288">
              <a:buBlip>
                <a:blip r:embed="rId2"/>
              </a:buBlip>
            </a:pPr>
            <a:r>
              <a:rPr lang="en-US" dirty="0" err="1"/>
              <a:t>Amlodipine</a:t>
            </a:r>
            <a:r>
              <a:rPr lang="en-US" dirty="0"/>
              <a:t> 10- </a:t>
            </a:r>
            <a:r>
              <a:rPr lang="en-US" dirty="0" err="1"/>
              <a:t>Valsartan</a:t>
            </a:r>
            <a:r>
              <a:rPr lang="en-US" dirty="0"/>
              <a:t> 100 - </a:t>
            </a:r>
            <a:r>
              <a:rPr lang="en-US" dirty="0" err="1"/>
              <a:t>Atorvastatine</a:t>
            </a:r>
            <a:r>
              <a:rPr lang="en-US" dirty="0"/>
              <a:t> 40 - </a:t>
            </a:r>
            <a:r>
              <a:rPr lang="en-US" dirty="0" err="1"/>
              <a:t>MTFmx</a:t>
            </a:r>
            <a:r>
              <a:rPr lang="en-US" dirty="0"/>
              <a:t> 500*3 - AAS 100</a:t>
            </a:r>
          </a:p>
          <a:p>
            <a:pPr marL="627288">
              <a:buBlip>
                <a:blip r:embed="rId2"/>
              </a:buBlip>
            </a:pPr>
            <a:r>
              <a:rPr lang="en-US" dirty="0" err="1"/>
              <a:t>Visite</a:t>
            </a:r>
            <a:r>
              <a:rPr lang="en-US" dirty="0"/>
              <a:t> de </a:t>
            </a:r>
            <a:r>
              <a:rPr lang="en-US" dirty="0" err="1"/>
              <a:t>contrôle</a:t>
            </a:r>
            <a:r>
              <a:rPr lang="en-US" dirty="0"/>
              <a:t> en MG </a:t>
            </a:r>
            <a:r>
              <a:rPr lang="en-US" dirty="0" err="1"/>
              <a:t>trimestrielle</a:t>
            </a:r>
            <a:endParaRPr lang="en-US" dirty="0"/>
          </a:p>
          <a:p>
            <a:pPr marL="627288">
              <a:buBlip>
                <a:blip r:embed="rId2"/>
              </a:buBlip>
            </a:pPr>
            <a:endParaRPr lang="en-US" sz="1300" dirty="0"/>
          </a:p>
          <a:p>
            <a:pPr marL="627288">
              <a:buBlip>
                <a:blip r:embed="rId2"/>
              </a:buBlip>
            </a:pPr>
            <a:r>
              <a:rPr lang="en-US" sz="3400" u="sng" dirty="0" err="1">
                <a:solidFill>
                  <a:srgbClr val="FF7F2B"/>
                </a:solidFill>
              </a:rPr>
              <a:t>Plainte</a:t>
            </a:r>
            <a:r>
              <a:rPr lang="en-US" sz="3400" u="sng" dirty="0">
                <a:solidFill>
                  <a:srgbClr val="FF7F2B"/>
                </a:solidFill>
              </a:rPr>
              <a:t>:  </a:t>
            </a:r>
            <a:r>
              <a:rPr lang="en-US" sz="3400" u="sng" dirty="0" err="1">
                <a:solidFill>
                  <a:srgbClr val="FF7F2B"/>
                </a:solidFill>
              </a:rPr>
              <a:t>Dyspnée</a:t>
            </a:r>
            <a:r>
              <a:rPr lang="en-US" sz="3400" u="sng" dirty="0">
                <a:solidFill>
                  <a:srgbClr val="FF7F2B"/>
                </a:solidFill>
              </a:rPr>
              <a:t> </a:t>
            </a:r>
            <a:r>
              <a:rPr lang="en-US" sz="3400" u="sng" dirty="0" err="1">
                <a:solidFill>
                  <a:srgbClr val="FF7F2B"/>
                </a:solidFill>
              </a:rPr>
              <a:t>modérée</a:t>
            </a:r>
            <a:r>
              <a:rPr lang="en-US" sz="3400" u="sng" dirty="0">
                <a:solidFill>
                  <a:srgbClr val="FF7F2B"/>
                </a:solidFill>
              </a:rPr>
              <a:t> </a:t>
            </a:r>
            <a:r>
              <a:rPr lang="en-US" sz="3400" u="sng" dirty="0" err="1">
                <a:solidFill>
                  <a:srgbClr val="FF7F2B"/>
                </a:solidFill>
              </a:rPr>
              <a:t>à</a:t>
            </a:r>
            <a:r>
              <a:rPr lang="en-US" sz="3400" u="sng" dirty="0">
                <a:solidFill>
                  <a:srgbClr val="FF7F2B"/>
                </a:solidFill>
              </a:rPr>
              <a:t> </a:t>
            </a:r>
            <a:r>
              <a:rPr lang="en-US" sz="3400" u="sng" dirty="0" err="1">
                <a:solidFill>
                  <a:srgbClr val="FF7F2B"/>
                </a:solidFill>
              </a:rPr>
              <a:t>l’effort</a:t>
            </a:r>
            <a:r>
              <a:rPr lang="en-US" sz="3400" u="sng" dirty="0">
                <a:solidFill>
                  <a:srgbClr val="FF7F2B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5"/>
            <a:ext cx="7358063" cy="47327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Handwriting - Dakota" pitchFamily="-65" charset="0"/>
                <a:sym typeface="Handwriting - Dakota" pitchFamily="-65" charset="0"/>
              </a:rPr>
              <a:t>BILAN</a:t>
            </a:r>
            <a:endParaRPr lang="en-US" sz="2400" dirty="0">
              <a:latin typeface="Handwriting - Dakota" pitchFamily="-65" charset="0"/>
              <a:ea typeface="ヒラギノ明朝 ProN W3" pitchFamily="-96" charset="-128"/>
              <a:cs typeface="ヒラギノ明朝 ProN W3" pitchFamily="-96" charset="-128"/>
              <a:sym typeface="Handwriting - Dakota" pitchFamily="-65" charset="0"/>
            </a:endParaRPr>
          </a:p>
        </p:txBody>
      </p:sp>
      <p:graphicFrame>
        <p:nvGraphicFramePr>
          <p:cNvPr id="38914" name="Group 2"/>
          <p:cNvGraphicFramePr>
            <a:graphicFrameLocks noGrp="1"/>
          </p:cNvGraphicFramePr>
          <p:nvPr/>
        </p:nvGraphicFramePr>
        <p:xfrm>
          <a:off x="892969" y="759024"/>
          <a:ext cx="7911703" cy="4682505"/>
        </p:xfrm>
        <a:graphic>
          <a:graphicData uri="http://schemas.openxmlformats.org/drawingml/2006/table">
            <a:tbl>
              <a:tblPr/>
              <a:tblGrid>
                <a:gridCol w="2636490"/>
                <a:gridCol w="2637607"/>
                <a:gridCol w="2637606"/>
              </a:tblGrid>
              <a:tr h="1544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Anamnèse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Clinique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Biologie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7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434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Dyspnée IIb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- Pas de toux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- Pas de symptôme d’angor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- Pas d’OMI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ndwriting - Dakota" pitchFamily="-65" charset="0"/>
                        <a:ea typeface="ヒラギノ角ゴ ProN W3" pitchFamily="-96" charset="-128"/>
                        <a:cs typeface="ヒラギノ角ゴ ProN W3" pitchFamily="-96" charset="-128"/>
                        <a:sym typeface="Handwriting - Dakota" pitchFamily="-65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board" pitchFamily="-96" charset="0"/>
                        <a:ea typeface="ヒラギノ角ゴ ProN W3" pitchFamily="-96" charset="-128"/>
                        <a:cs typeface="ヒラギノ角ゴ ProN W3" pitchFamily="-96" charset="-128"/>
                        <a:sym typeface="Chalkboard" pitchFamily="-9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board" pitchFamily="-96" charset="0"/>
                        <a:ea typeface="ヒラギノ角ゴ ProN W3" pitchFamily="-96" charset="-128"/>
                        <a:cs typeface="ヒラギノ角ゴ ProN W3" pitchFamily="-96" charset="-128"/>
                        <a:sym typeface="Chalkboard" pitchFamily="-96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TA 145 / 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Jugulaires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 plate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OMI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Coeur: b1b2 85/min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Poumon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: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FRr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 20, BRN, VV +,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Perc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normale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ampliation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normale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ndwriting - Dakota" pitchFamily="-65" charset="0"/>
                        <a:ea typeface="ヒラギノ角ゴ ProN W3" pitchFamily="-96" charset="-128"/>
                        <a:cs typeface="ヒラギノ角ゴ ProN W3" pitchFamily="-96" charset="-128"/>
                        <a:sym typeface="Handwriting - Dakota" pitchFamily="-65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Pâleur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: non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ndwriting - Dakota" pitchFamily="-65" charset="0"/>
                        <a:ea typeface="ヒラギノ角ゴ ProN W3" pitchFamily="-96" charset="-128"/>
                        <a:cs typeface="ヒラギノ角ゴ ProN W3" pitchFamily="-96" charset="-128"/>
                        <a:sym typeface="Handwriting - Dakota" pitchFamily="-65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créat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: 1,7 --&gt; 1,9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ndwriting - Dakota" pitchFamily="-65" charset="0"/>
                        <a:ea typeface="ヒラギノ角ゴ ProN W3" pitchFamily="-96" charset="-128"/>
                        <a:cs typeface="ヒラギノ角ゴ ProN W3" pitchFamily="-96" charset="-128"/>
                        <a:sym typeface="Handwriting - Dakota" pitchFamily="-65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Na 138, K 5,3,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Ca 9,4, P 4,7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ndwriting - Dakota" pitchFamily="-65" charset="0"/>
                        <a:ea typeface="ヒラギノ角ゴ ProN W3" pitchFamily="-96" charset="-128"/>
                        <a:cs typeface="ヒラギノ角ゴ ProN W3" pitchFamily="-96" charset="-128"/>
                        <a:sym typeface="Handwriting - Dakota" pitchFamily="-65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Hb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: 12,9 (stable)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ndwriting - Dakota" pitchFamily="-65" charset="0"/>
                        <a:ea typeface="ヒラギノ角ゴ ProN W3" pitchFamily="-96" charset="-128"/>
                        <a:cs typeface="ヒラギノ角ゴ ProN W3" pitchFamily="-96" charset="-128"/>
                        <a:sym typeface="Handwriting - Dakota" pitchFamily="-65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Hba1c 7,3 % (us 6,7 %)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ndwriting - Dakota" pitchFamily="-65" charset="0"/>
                        <a:ea typeface="ヒラギノ角ゴ ProN W3" pitchFamily="-96" charset="-128"/>
                        <a:cs typeface="ヒラギノ角ゴ ProN W3" pitchFamily="-96" charset="-128"/>
                        <a:sym typeface="Handwriting - Dakota" pitchFamily="-65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Protéinurie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writing - Dakota" pitchFamily="-65" charset="0"/>
                          <a:ea typeface="ヒラギノ角ゴ ProN W3" pitchFamily="-96" charset="-128"/>
                          <a:cs typeface="ヒラギノ角ゴ ProN W3" pitchFamily="-96" charset="-128"/>
                          <a:sym typeface="Handwriting - Dakota" pitchFamily="-65" charset="0"/>
                        </a:rPr>
                        <a:t> negative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13" name="Rectangle 26"/>
          <p:cNvSpPr>
            <a:spLocks/>
          </p:cNvSpPr>
          <p:nvPr/>
        </p:nvSpPr>
        <p:spPr bwMode="auto">
          <a:xfrm>
            <a:off x="357187" y="6250781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4"/>
          <p:cNvSpPr>
            <a:spLocks noGrp="1"/>
          </p:cNvSpPr>
          <p:nvPr>
            <p:ph type="title"/>
          </p:nvPr>
        </p:nvSpPr>
        <p:spPr>
          <a:xfrm>
            <a:off x="4495800" y="142875"/>
            <a:ext cx="3048000" cy="1159744"/>
          </a:xfrm>
        </p:spPr>
        <p:txBody>
          <a:bodyPr/>
          <a:lstStyle/>
          <a:p>
            <a:r>
              <a:rPr lang="fr-BE" dirty="0"/>
              <a:t>PLAN ?</a:t>
            </a:r>
          </a:p>
        </p:txBody>
      </p:sp>
      <p:sp>
        <p:nvSpPr>
          <p:cNvPr id="3072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736600" y="1600200"/>
            <a:ext cx="3759200" cy="4106986"/>
          </a:xfrm>
        </p:spPr>
        <p:txBody>
          <a:bodyPr/>
          <a:lstStyle/>
          <a:p>
            <a:pPr marL="627288">
              <a:buBlip>
                <a:blip r:embed="rId2"/>
              </a:buBlip>
            </a:pPr>
            <a:r>
              <a:rPr lang="en-US" dirty="0">
                <a:latin typeface="Handwriting - Dakota" pitchFamily="-65" charset="0"/>
                <a:sym typeface="Handwriting - Dakota" pitchFamily="-65" charset="0"/>
              </a:rPr>
              <a:t>ECG ?</a:t>
            </a:r>
            <a:endParaRPr lang="en-US" dirty="0">
              <a:latin typeface="Handwriting - Dakota" pitchFamily="-65" charset="0"/>
              <a:ea typeface="ヒラギノ明朝 ProN W3" pitchFamily="-96" charset="-128"/>
              <a:cs typeface="ヒラギノ明朝 ProN W3" pitchFamily="-96" charset="-128"/>
              <a:sym typeface="Handwriting - Dakota" pitchFamily="-65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latin typeface="Handwriting - Dakota" pitchFamily="-65" charset="0"/>
                <a:sym typeface="Handwriting - Dakota" pitchFamily="-65" charset="0"/>
              </a:rPr>
              <a:t>Echo Coeur ?</a:t>
            </a:r>
            <a:endParaRPr lang="en-US" dirty="0">
              <a:latin typeface="Handwriting - Dakota" pitchFamily="-65" charset="0"/>
              <a:ea typeface="ヒラギノ明朝 ProN W3" pitchFamily="-96" charset="-128"/>
              <a:cs typeface="ヒラギノ明朝 ProN W3" pitchFamily="-96" charset="-128"/>
              <a:sym typeface="Handwriting - Dakota" pitchFamily="-65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latin typeface="Handwriting - Dakota" pitchFamily="-65" charset="0"/>
                <a:sym typeface="Handwriting - Dakota" pitchFamily="-65" charset="0"/>
              </a:rPr>
              <a:t>Rx Thorax ?</a:t>
            </a:r>
            <a:endParaRPr lang="en-US" dirty="0">
              <a:latin typeface="Handwriting - Dakota" pitchFamily="-65" charset="0"/>
              <a:ea typeface="ヒラギノ明朝 ProN W3" pitchFamily="-96" charset="-128"/>
              <a:cs typeface="ヒラギノ明朝 ProN W3" pitchFamily="-96" charset="-128"/>
              <a:sym typeface="Handwriting - Dakota" pitchFamily="-65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latin typeface="Handwriting - Dakota" pitchFamily="-65" charset="0"/>
                <a:sym typeface="Handwriting - Dakota" pitchFamily="-65" charset="0"/>
              </a:rPr>
              <a:t>EFR ?</a:t>
            </a:r>
            <a:endParaRPr lang="en-US" dirty="0">
              <a:latin typeface="Handwriting - Dakota" pitchFamily="-65" charset="0"/>
              <a:ea typeface="ヒラギノ明朝 ProN W3" pitchFamily="-96" charset="-128"/>
              <a:cs typeface="ヒラギノ明朝 ProN W3" pitchFamily="-96" charset="-128"/>
              <a:sym typeface="Handwriting - Dakota" pitchFamily="-65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 err="1">
                <a:latin typeface="Handwriting - Dakota" pitchFamily="-65" charset="0"/>
                <a:sym typeface="Handwriting - Dakota" pitchFamily="-65" charset="0"/>
              </a:rPr>
              <a:t>Arrêter</a:t>
            </a:r>
            <a:r>
              <a:rPr lang="en-US" dirty="0">
                <a:latin typeface="Handwriting - Dakota" pitchFamily="-65" charset="0"/>
                <a:sym typeface="Handwriting - Dakota" pitchFamily="-65" charset="0"/>
              </a:rPr>
              <a:t> la </a:t>
            </a:r>
            <a:r>
              <a:rPr lang="en-US" dirty="0" err="1">
                <a:latin typeface="Handwriting - Dakota" pitchFamily="-65" charset="0"/>
                <a:sym typeface="Handwriting - Dakota" pitchFamily="-65" charset="0"/>
              </a:rPr>
              <a:t>MTFmx</a:t>
            </a:r>
            <a:r>
              <a:rPr lang="en-US" dirty="0">
                <a:latin typeface="Handwriting - Dakota" pitchFamily="-65" charset="0"/>
                <a:sym typeface="Handwriting - Dakota" pitchFamily="-65" charset="0"/>
              </a:rPr>
              <a:t> ?</a:t>
            </a:r>
            <a:endParaRPr lang="en-US" dirty="0">
              <a:latin typeface="Handwriting - Dakota" pitchFamily="-65" charset="0"/>
              <a:ea typeface="ヒラギノ明朝 ProN W3" pitchFamily="-96" charset="-128"/>
              <a:cs typeface="ヒラギノ明朝 ProN W3" pitchFamily="-96" charset="-128"/>
              <a:sym typeface="Handwriting - Dakota" pitchFamily="-65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 err="1">
                <a:latin typeface="Handwriting - Dakota" pitchFamily="-65" charset="0"/>
                <a:sym typeface="Handwriting - Dakota" pitchFamily="-65" charset="0"/>
              </a:rPr>
              <a:t>Autres</a:t>
            </a:r>
            <a:r>
              <a:rPr lang="en-US" dirty="0">
                <a:latin typeface="Handwriting - Dakota" pitchFamily="-65" charset="0"/>
                <a:sym typeface="Handwriting - Dakota" pitchFamily="-65" charset="0"/>
              </a:rPr>
              <a:t> ?</a:t>
            </a:r>
            <a:endParaRPr lang="en-US" dirty="0">
              <a:latin typeface="Handwriting - Dakota" pitchFamily="-65" charset="0"/>
              <a:ea typeface="ヒラギノ明朝 ProN W3" pitchFamily="-96" charset="-128"/>
              <a:cs typeface="ヒラギノ明朝 ProN W3" pitchFamily="-96" charset="-128"/>
              <a:sym typeface="Handwriting - Dakota" pitchFamily="-65" charset="0"/>
            </a:endParaRPr>
          </a:p>
        </p:txBody>
      </p:sp>
      <p:sp>
        <p:nvSpPr>
          <p:cNvPr id="30724" name="Rectangle 2"/>
          <p:cNvSpPr>
            <a:spLocks/>
          </p:cNvSpPr>
          <p:nvPr/>
        </p:nvSpPr>
        <p:spPr bwMode="auto">
          <a:xfrm>
            <a:off x="8027789" y="6322219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3</a:t>
            </a:r>
          </a:p>
        </p:txBody>
      </p:sp>
      <p:sp>
        <p:nvSpPr>
          <p:cNvPr id="30725" name="Rectangle 3"/>
          <p:cNvSpPr>
            <a:spLocks/>
          </p:cNvSpPr>
          <p:nvPr/>
        </p:nvSpPr>
        <p:spPr bwMode="auto">
          <a:xfrm>
            <a:off x="5029200" y="1600200"/>
            <a:ext cx="3759398" cy="30360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500" dirty="0">
                <a:latin typeface="Handwriting - Dakota" pitchFamily="-65" charset="0"/>
                <a:sym typeface="Handwriting - Dakota" pitchFamily="-65" charset="0"/>
              </a:rPr>
              <a:t>R/ </a:t>
            </a:r>
            <a:r>
              <a:rPr lang="en-US" sz="2500" dirty="0" err="1">
                <a:latin typeface="Handwriting - Dakota" pitchFamily="-65" charset="0"/>
                <a:sym typeface="Handwriting - Dakota" pitchFamily="-65" charset="0"/>
              </a:rPr>
              <a:t>alprazolam</a:t>
            </a:r>
            <a:r>
              <a:rPr lang="en-US" sz="2500" dirty="0">
                <a:latin typeface="Handwriting - Dakota" pitchFamily="-65" charset="0"/>
                <a:sym typeface="Handwriting - Dakota" pitchFamily="-65" charset="0"/>
              </a:rPr>
              <a:t>...</a:t>
            </a:r>
            <a:endParaRPr lang="en-US" sz="2500" dirty="0" smtClean="0">
              <a:latin typeface="Handwriting - Dakota" pitchFamily="-65" charset="0"/>
              <a:sym typeface="Handwriting - Dakota" pitchFamily="-65" charset="0"/>
            </a:endParaRPr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500" dirty="0" smtClean="0">
                <a:latin typeface="Handwriting - Dakota" pitchFamily="-65" charset="0"/>
                <a:sym typeface="Handwriting - Dakota" pitchFamily="-65" charset="0"/>
              </a:rPr>
              <a:t>R/ EPO</a:t>
            </a:r>
          </a:p>
          <a:p>
            <a:pPr marL="305831" indent="-305831">
              <a:spcBef>
                <a:spcPts val="2109"/>
              </a:spcBef>
              <a:buSzPct val="66000"/>
              <a:buBlip>
                <a:blip r:embed="rId2"/>
              </a:buBlip>
            </a:pPr>
            <a:r>
              <a:rPr lang="en-US" sz="2500" dirty="0" err="1">
                <a:latin typeface="Handwriting - Dakota" pitchFamily="-65" charset="0"/>
                <a:sym typeface="Handwriting - Dakota" pitchFamily="-65" charset="0"/>
              </a:rPr>
              <a:t>Angio</a:t>
            </a:r>
            <a:r>
              <a:rPr lang="en-US" sz="2500" dirty="0">
                <a:latin typeface="Handwriting - Dakota" pitchFamily="-65" charset="0"/>
                <a:sym typeface="Handwriting - Dakota" pitchFamily="-65" charset="0"/>
              </a:rPr>
              <a:t> CT </a:t>
            </a:r>
            <a:r>
              <a:rPr lang="en-US" sz="2500" dirty="0" err="1">
                <a:latin typeface="Handwriting - Dakota" pitchFamily="-65" charset="0"/>
                <a:sym typeface="Handwriting - Dakota" pitchFamily="-65" charset="0"/>
              </a:rPr>
              <a:t>poumon</a:t>
            </a:r>
            <a:endParaRPr lang="en-US" sz="2500" dirty="0">
              <a:latin typeface="Handwriting - Dakota" pitchFamily="-65" charset="0"/>
              <a:sym typeface="Handwriting - Dakota" pitchFamily="-65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2643188" y="580429"/>
            <a:ext cx="4669631" cy="875109"/>
          </a:xfrm>
        </p:spPr>
        <p:txBody>
          <a:bodyPr/>
          <a:lstStyle/>
          <a:p>
            <a:pPr eaLnBrk="1" hangingPunct="1"/>
            <a:r>
              <a:rPr lang="en-US" sz="3400" dirty="0"/>
              <a:t>ACIDOSE - </a:t>
            </a:r>
            <a:r>
              <a:rPr lang="en-US" sz="3400" dirty="0" err="1"/>
              <a:t>Physiopathologie</a:t>
            </a:r>
            <a:endParaRPr lang="en-US" sz="3400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687712"/>
            <a:ext cx="4027289" cy="4848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7289" y="5105400"/>
            <a:ext cx="2643188" cy="3337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5"/>
            <a:ext cx="7358063" cy="875109"/>
          </a:xfrm>
        </p:spPr>
        <p:txBody>
          <a:bodyPr/>
          <a:lstStyle/>
          <a:p>
            <a:pPr eaLnBrk="1" hangingPunct="1"/>
            <a:r>
              <a:rPr lang="en-US" sz="4500" dirty="0"/>
              <a:t>ACIDOSE: </a:t>
            </a:r>
            <a:r>
              <a:rPr lang="en-US" sz="4500" dirty="0" smtClean="0"/>
              <a:t>EFFET AIGU</a:t>
            </a:r>
            <a:endParaRPr lang="en-US" sz="4500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047" y="1723430"/>
            <a:ext cx="6098977" cy="340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772" name="Rectangle 3"/>
          <p:cNvSpPr>
            <a:spLocks/>
          </p:cNvSpPr>
          <p:nvPr/>
        </p:nvSpPr>
        <p:spPr bwMode="auto">
          <a:xfrm>
            <a:off x="8027789" y="6322219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3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5"/>
            <a:ext cx="7358063" cy="1026914"/>
          </a:xfrm>
        </p:spPr>
        <p:txBody>
          <a:bodyPr/>
          <a:lstStyle/>
          <a:p>
            <a:pPr eaLnBrk="1" hangingPunct="1"/>
            <a:r>
              <a:rPr lang="en-US" dirty="0" err="1"/>
              <a:t>Acidose</a:t>
            </a:r>
            <a:r>
              <a:rPr lang="en-US" dirty="0" smtClean="0"/>
              <a:t> – </a:t>
            </a:r>
            <a:r>
              <a:rPr lang="en-US" dirty="0" err="1" smtClean="0"/>
              <a:t>Effet</a:t>
            </a:r>
            <a:r>
              <a:rPr lang="en-US" dirty="0" smtClean="0"/>
              <a:t> </a:t>
            </a:r>
            <a:r>
              <a:rPr lang="en-US" dirty="0" err="1" smtClean="0"/>
              <a:t>Chronique</a:t>
            </a:r>
            <a:endParaRPr lang="en-US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3766" y="1223367"/>
            <a:ext cx="6036469" cy="44112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3796" name="Rectangle 3"/>
          <p:cNvSpPr>
            <a:spLocks/>
          </p:cNvSpPr>
          <p:nvPr/>
        </p:nvSpPr>
        <p:spPr bwMode="auto">
          <a:xfrm>
            <a:off x="8027789" y="6322219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3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Acidose - Traitement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961" y="1794867"/>
            <a:ext cx="4446984" cy="3652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20" name="Rectangle 3"/>
          <p:cNvSpPr>
            <a:spLocks/>
          </p:cNvSpPr>
          <p:nvPr/>
        </p:nvSpPr>
        <p:spPr bwMode="auto">
          <a:xfrm>
            <a:off x="1937743" y="5581055"/>
            <a:ext cx="297517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u="sng">
                <a:solidFill>
                  <a:schemeClr val="tx1"/>
                </a:solidFill>
                <a:hlinkClick r:id="rId3"/>
              </a:rPr>
              <a:t>http://www.mineralwaters.org</a:t>
            </a:r>
            <a:r>
              <a:rPr lang="en-US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8547" y="2598539"/>
            <a:ext cx="2428875" cy="1651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22" name="Rectangle 5"/>
          <p:cNvSpPr>
            <a:spLocks/>
          </p:cNvSpPr>
          <p:nvPr/>
        </p:nvSpPr>
        <p:spPr bwMode="auto">
          <a:xfrm>
            <a:off x="8027789" y="6322219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3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5"/>
            <a:ext cx="7358063" cy="1205508"/>
          </a:xfrm>
        </p:spPr>
        <p:txBody>
          <a:bodyPr/>
          <a:lstStyle/>
          <a:p>
            <a:pPr eaLnBrk="1" hangingPunct="1"/>
            <a:r>
              <a:rPr lang="en-US"/>
              <a:t>Bilan de Laboratoire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142875" y="1616273"/>
            <a:ext cx="4857750" cy="4036219"/>
          </a:xfrm>
        </p:spPr>
        <p:txBody>
          <a:bodyPr/>
          <a:lstStyle/>
          <a:p>
            <a:pPr marL="627288">
              <a:buBlip>
                <a:blip r:embed="rId2"/>
              </a:buBlip>
            </a:pPr>
            <a:r>
              <a:rPr lang="en-US" dirty="0" err="1"/>
              <a:t>Veineux</a:t>
            </a:r>
            <a:r>
              <a:rPr lang="en-US" dirty="0"/>
              <a:t>:</a:t>
            </a:r>
          </a:p>
          <a:p>
            <a:pPr marL="1011251" lvl="1">
              <a:buBlip>
                <a:blip r:embed="rId2"/>
              </a:buBlip>
            </a:pPr>
            <a:r>
              <a:rPr lang="en-US" dirty="0"/>
              <a:t>CO2 / </a:t>
            </a:r>
            <a:r>
              <a:rPr lang="en-US" dirty="0" err="1"/>
              <a:t>R.Alc</a:t>
            </a:r>
            <a:r>
              <a:rPr lang="en-US" dirty="0"/>
              <a:t>  / </a:t>
            </a:r>
            <a:r>
              <a:rPr lang="en-US" dirty="0" err="1"/>
              <a:t>Bicar</a:t>
            </a:r>
            <a:endParaRPr lang="en-US" dirty="0"/>
          </a:p>
          <a:p>
            <a:pPr marL="1011251" lvl="1">
              <a:buBlip>
                <a:blip r:embed="rId2"/>
              </a:buBlip>
            </a:pPr>
            <a:r>
              <a:rPr lang="en-US" dirty="0" err="1"/>
              <a:t>Trou</a:t>
            </a:r>
            <a:r>
              <a:rPr lang="en-US" dirty="0"/>
              <a:t> </a:t>
            </a:r>
            <a:r>
              <a:rPr lang="en-US" dirty="0" err="1"/>
              <a:t>anionique</a:t>
            </a:r>
            <a:endParaRPr lang="en-US" dirty="0"/>
          </a:p>
          <a:p>
            <a:pPr marL="627288">
              <a:buBlip>
                <a:blip r:embed="rId2"/>
              </a:buBlip>
            </a:pPr>
            <a:r>
              <a:rPr lang="en-US" dirty="0" err="1"/>
              <a:t>Gaz</a:t>
            </a:r>
            <a:r>
              <a:rPr lang="en-US" dirty="0"/>
              <a:t> art:</a:t>
            </a:r>
          </a:p>
          <a:p>
            <a:pPr marL="1011251" lvl="1">
              <a:buBlip>
                <a:blip r:embed="rId2"/>
              </a:buBlip>
            </a:pPr>
            <a:r>
              <a:rPr lang="en-US" dirty="0"/>
              <a:t>BE &lt; -2; </a:t>
            </a:r>
            <a:r>
              <a:rPr lang="en-US" dirty="0" err="1"/>
              <a:t>pCO</a:t>
            </a:r>
            <a:r>
              <a:rPr lang="en-US" dirty="0"/>
              <a:t> </a:t>
            </a:r>
            <a:r>
              <a:rPr lang="en-US" dirty="0" err="1"/>
              <a:t>diminiunée</a:t>
            </a:r>
            <a:endParaRPr lang="en-US" dirty="0"/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836" y="2035969"/>
            <a:ext cx="3964781" cy="3053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5845" name="Rectangle 4"/>
          <p:cNvSpPr>
            <a:spLocks/>
          </p:cNvSpPr>
          <p:nvPr/>
        </p:nvSpPr>
        <p:spPr bwMode="auto">
          <a:xfrm>
            <a:off x="8027789" y="6322219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3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 6" descr="Capture d’écran 2014-05-22 à 06.14.4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340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Image 7" descr="Capture d’écran 2014-05-22 à 06.13.3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76086">
            <a:off x="763588" y="3105150"/>
            <a:ext cx="81930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553200" cy="1020762"/>
          </a:xfrm>
        </p:spPr>
        <p:txBody>
          <a:bodyPr/>
          <a:lstStyle/>
          <a:p>
            <a:r>
              <a:rPr lang="fr-FR" smtClean="0"/>
              <a:t>Effet de la correction</a:t>
            </a:r>
          </a:p>
        </p:txBody>
      </p:sp>
      <p:pic>
        <p:nvPicPr>
          <p:cNvPr id="49155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624840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ulle rectangulaire 5"/>
          <p:cNvSpPr/>
          <p:nvPr/>
        </p:nvSpPr>
        <p:spPr>
          <a:xfrm>
            <a:off x="3886200" y="533400"/>
            <a:ext cx="4495800" cy="1524000"/>
          </a:xfrm>
          <a:prstGeom prst="wedgeRectCallout">
            <a:avLst>
              <a:gd name="adj1" fmla="val -75352"/>
              <a:gd name="adj2" fmla="val 558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latin typeface="Comic Sans MS"/>
                <a:cs typeface="Comic Sans MS"/>
              </a:rPr>
              <a:t>Mahajan</a:t>
            </a:r>
            <a:r>
              <a:rPr lang="fr-FR" dirty="0">
                <a:latin typeface="Comic Sans MS"/>
                <a:cs typeface="Comic Sans MS"/>
              </a:rPr>
              <a:t> : n120, CKDII </a:t>
            </a:r>
            <a:r>
              <a:rPr lang="fr-FR" dirty="0" err="1">
                <a:latin typeface="Comic Sans MS"/>
                <a:cs typeface="Comic Sans MS"/>
              </a:rPr>
              <a:t>Malbu</a:t>
            </a:r>
            <a:r>
              <a:rPr lang="fr-FR" dirty="0">
                <a:latin typeface="Comic Sans MS"/>
                <a:cs typeface="Comic Sans MS"/>
              </a:rPr>
              <a:t>, CO2 &gt; 24, 60 mois, NaHCO3/NaCL/Plac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Comic Sans MS"/>
              <a:cs typeface="Comic Sans MS"/>
            </a:endParaRPr>
          </a:p>
        </p:txBody>
      </p:sp>
      <p:sp>
        <p:nvSpPr>
          <p:cNvPr id="7" name="Bulle rectangulaire 6"/>
          <p:cNvSpPr/>
          <p:nvPr/>
        </p:nvSpPr>
        <p:spPr>
          <a:xfrm>
            <a:off x="1219200" y="1295400"/>
            <a:ext cx="4495800" cy="1524000"/>
          </a:xfrm>
          <a:prstGeom prst="wedgeRectCallout">
            <a:avLst>
              <a:gd name="adj1" fmla="val -23940"/>
              <a:gd name="adj2" fmla="val 850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latin typeface="Comic Sans MS"/>
                <a:cs typeface="Comic Sans MS"/>
              </a:rPr>
              <a:t>Phisitkul</a:t>
            </a:r>
            <a:r>
              <a:rPr lang="fr-FR" dirty="0">
                <a:latin typeface="Comic Sans MS"/>
                <a:cs typeface="Comic Sans MS"/>
              </a:rPr>
              <a:t> : n59, &lt; 22, 24 mois, Citrate à l’équivalent 1meq NAHCO3/kg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Comic Sans MS"/>
              <a:cs typeface="Comic Sans MS"/>
            </a:endParaRPr>
          </a:p>
        </p:txBody>
      </p:sp>
      <p:sp>
        <p:nvSpPr>
          <p:cNvPr id="8" name="Bulle rectangulaire 7"/>
          <p:cNvSpPr/>
          <p:nvPr/>
        </p:nvSpPr>
        <p:spPr>
          <a:xfrm>
            <a:off x="3886200" y="2590800"/>
            <a:ext cx="4495800" cy="1524000"/>
          </a:xfrm>
          <a:prstGeom prst="wedgeRectCallout">
            <a:avLst>
              <a:gd name="adj1" fmla="val -80719"/>
              <a:gd name="adj2" fmla="val 7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Comic Sans MS"/>
                <a:cs typeface="Comic Sans MS"/>
              </a:rPr>
              <a:t>de </a:t>
            </a:r>
            <a:r>
              <a:rPr lang="fr-FR" dirty="0" err="1">
                <a:latin typeface="Comic Sans MS"/>
                <a:cs typeface="Comic Sans MS"/>
              </a:rPr>
              <a:t>Brito</a:t>
            </a:r>
            <a:r>
              <a:rPr lang="fr-FR" dirty="0">
                <a:latin typeface="Comic Sans MS"/>
                <a:cs typeface="Comic Sans MS"/>
              </a:rPr>
              <a:t> : n134, CO3 : 16-22, 24 mois, 3x 600 pour &gt; 23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Attitude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Référer au néphrologue.</a:t>
            </a:r>
          </a:p>
          <a:p>
            <a:r>
              <a:rPr lang="fr-FR" dirty="0" smtClean="0"/>
              <a:t>Faire une clearance isotopique.</a:t>
            </a:r>
          </a:p>
          <a:p>
            <a:r>
              <a:rPr lang="fr-FR" dirty="0" smtClean="0"/>
              <a:t>Vu la tigelle +: ajouter un IEC</a:t>
            </a:r>
          </a:p>
          <a:p>
            <a:r>
              <a:rPr lang="fr-FR" dirty="0" smtClean="0"/>
              <a:t>Faire réaliser des urines de 24 h.</a:t>
            </a:r>
          </a:p>
          <a:p>
            <a:r>
              <a:rPr lang="fr-FR" dirty="0" smtClean="0"/>
              <a:t>Revoir le tout dans six mois avec soit une mesure ACR soit PCR.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 5" descr="Capture d’écran 2014-05-21 à 21.42.3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74738"/>
            <a:ext cx="78486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4419600" y="375285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>
                <a:latin typeface="News Gothic MT" pitchFamily="-96" charset="0"/>
              </a:rPr>
              <a:t>Kidney International advance online publication, 2 April 2014</a:t>
            </a:r>
          </a:p>
        </p:txBody>
      </p:sp>
      <p:pic>
        <p:nvPicPr>
          <p:cNvPr id="50180" name="Espace réservé du contenu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962400"/>
            <a:ext cx="281781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contenu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fr-FR"/>
              <a:t> We tested the hypothesis that added NaHCO3  or F. V in the diet slow eGFR decline and reduce kidney AII levels in CKD individuals with stage 3 eGFR (30–59 ml/min) and metabolic acidosis characterized by plasma TCO2  22 -   24 mmol/l, </a:t>
            </a:r>
            <a:r>
              <a:rPr lang="fr-FR" b="1"/>
              <a:t>a range for which current guidelines do not recommend alkali treatment.</a:t>
            </a:r>
          </a:p>
          <a:p>
            <a:r>
              <a:rPr lang="fr-FR" b="1"/>
              <a:t>Patient avec HTA, Macroalbuminurie, CKD3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3" descr="Capture d’écran 2014-05-21 à 21.51.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9938"/>
            <a:ext cx="91440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ensées 4"/>
          <p:cNvSpPr/>
          <p:nvPr/>
        </p:nvSpPr>
        <p:spPr>
          <a:xfrm>
            <a:off x="3810000" y="58888"/>
            <a:ext cx="3429000" cy="1981200"/>
          </a:xfrm>
          <a:prstGeom prst="cloudCallout">
            <a:avLst>
              <a:gd name="adj1" fmla="val -68511"/>
              <a:gd name="adj2" fmla="val 829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>
                <a:solidFill>
                  <a:srgbClr val="FFFFFF"/>
                </a:solidFill>
                <a:ea typeface="ＭＳ Ｐゴシック" pitchFamily="-96" charset="-128"/>
                <a:cs typeface="ＭＳ Ｐゴシック" pitchFamily="-96" charset="-128"/>
              </a:rPr>
              <a:t>&lt; 4,6 meq K</a:t>
            </a:r>
          </a:p>
        </p:txBody>
      </p:sp>
      <p:sp>
        <p:nvSpPr>
          <p:cNvPr id="6" name="Pensées 5"/>
          <p:cNvSpPr/>
          <p:nvPr/>
        </p:nvSpPr>
        <p:spPr>
          <a:xfrm>
            <a:off x="381000" y="58738"/>
            <a:ext cx="3429000" cy="1981200"/>
          </a:xfrm>
          <a:prstGeom prst="cloudCallout">
            <a:avLst>
              <a:gd name="adj1" fmla="val 7933"/>
              <a:gd name="adj2" fmla="val 822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>
                <a:solidFill>
                  <a:srgbClr val="000000"/>
                </a:solidFill>
                <a:ea typeface="ＭＳ Ｐゴシック" pitchFamily="-96" charset="-128"/>
                <a:cs typeface="ＭＳ Ｐゴシック" pitchFamily="-96" charset="-128"/>
              </a:rPr>
              <a:t>25 meq en moyenne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age 3" descr="Capture d’écran 2014-05-21 à 21.51.5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17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Image 4" descr="Capture d’écran 2014-05-21 à 21.52.0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300" y="0"/>
            <a:ext cx="4330700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 3" descr="Capture d’écran 2014-05-21 à 21.53.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050" y="393700"/>
            <a:ext cx="47879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ACIDIFIANTS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7239000" cy="40716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Type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Mécanisme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Régime à apport</a:t>
                      </a:r>
                      <a:r>
                        <a:rPr lang="fr-FR" baseline="0" dirty="0" smtClean="0"/>
                        <a:t> calorique important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Catabolisme cellulaire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Diurétique épargne potassique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Perte rénale de bicarbonate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Diurétique TCP (</a:t>
                      </a:r>
                      <a:r>
                        <a:rPr lang="fr-FR" dirty="0" err="1" smtClean="0"/>
                        <a:t>Diamox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Perte rénale de bicarbonate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Kayexalate</a:t>
                      </a:r>
                      <a:r>
                        <a:rPr lang="fr-FR" dirty="0" smtClean="0"/>
                        <a:t> calcique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Chélateur de bicarbonate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Questran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? Apport de chlore ?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Perte digestive colique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Malabsorption bicarbonate.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1071562" y="178594"/>
            <a:ext cx="7358063" cy="946547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7560"/>
                </a:solidFill>
              </a:rPr>
              <a:t>Patient </a:t>
            </a:r>
            <a:r>
              <a:rPr lang="en-US" dirty="0" err="1">
                <a:solidFill>
                  <a:srgbClr val="FF7560"/>
                </a:solidFill>
              </a:rPr>
              <a:t>n</a:t>
            </a:r>
            <a:r>
              <a:rPr lang="en-US" dirty="0">
                <a:solidFill>
                  <a:srgbClr val="FF7560"/>
                </a:solidFill>
              </a:rPr>
              <a:t>°</a:t>
            </a:r>
            <a:r>
              <a:rPr lang="en-US" dirty="0" smtClean="0">
                <a:solidFill>
                  <a:srgbClr val="FF7560"/>
                </a:solidFill>
              </a:rPr>
              <a:t> 4</a:t>
            </a:r>
            <a:endParaRPr lang="en-US" dirty="0">
              <a:solidFill>
                <a:srgbClr val="FF7560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idx="1"/>
          </p:nvPr>
        </p:nvSpPr>
        <p:spPr>
          <a:xfrm>
            <a:off x="616149" y="1026914"/>
            <a:ext cx="7902773" cy="5322094"/>
          </a:xfrm>
        </p:spPr>
        <p:txBody>
          <a:bodyPr>
            <a:normAutofit lnSpcReduction="10000"/>
          </a:bodyPr>
          <a:lstStyle/>
          <a:p>
            <a:pPr marL="627288">
              <a:buBlip>
                <a:blip r:embed="rId2"/>
              </a:buBlip>
            </a:pPr>
            <a:r>
              <a:rPr lang="en-US" dirty="0" err="1"/>
              <a:t>Homme</a:t>
            </a:r>
            <a:r>
              <a:rPr lang="en-US" dirty="0"/>
              <a:t> de 68 </a:t>
            </a:r>
            <a:r>
              <a:rPr lang="en-US" dirty="0" err="1"/>
              <a:t>ans</a:t>
            </a:r>
            <a:endParaRPr lang="en-US" dirty="0"/>
          </a:p>
          <a:p>
            <a:pPr marL="627288">
              <a:buBlip>
                <a:blip r:embed="rId2"/>
              </a:buBlip>
            </a:pPr>
            <a:r>
              <a:rPr lang="en-US" dirty="0"/>
              <a:t>ATCDT:  </a:t>
            </a:r>
            <a:r>
              <a:rPr lang="en-US" dirty="0" err="1"/>
              <a:t>Infarctus</a:t>
            </a:r>
            <a:r>
              <a:rPr lang="en-US" dirty="0"/>
              <a:t> </a:t>
            </a:r>
            <a:r>
              <a:rPr lang="en-US" dirty="0" err="1"/>
              <a:t>myocarde</a:t>
            </a:r>
            <a:r>
              <a:rPr lang="en-US" dirty="0"/>
              <a:t> - HTA - CKD III non </a:t>
            </a:r>
            <a:r>
              <a:rPr lang="en-US" dirty="0" err="1"/>
              <a:t>proétinurique</a:t>
            </a:r>
            <a:r>
              <a:rPr lang="en-US" dirty="0"/>
              <a:t>.-BPCO - SAHOS</a:t>
            </a:r>
          </a:p>
          <a:p>
            <a:pPr marL="627288">
              <a:buBlip>
                <a:blip r:embed="rId2"/>
              </a:buBlip>
            </a:pPr>
            <a:r>
              <a:rPr lang="en-US" dirty="0"/>
              <a:t>R/ AAS - </a:t>
            </a:r>
            <a:r>
              <a:rPr lang="en-US" dirty="0" err="1"/>
              <a:t>Statine</a:t>
            </a:r>
            <a:r>
              <a:rPr lang="en-US" dirty="0"/>
              <a:t> - BB - </a:t>
            </a:r>
            <a:r>
              <a:rPr lang="en-US" dirty="0" err="1"/>
              <a:t>ARBs</a:t>
            </a:r>
            <a:r>
              <a:rPr lang="en-US" dirty="0"/>
              <a:t>- I MR (</a:t>
            </a:r>
            <a:r>
              <a:rPr lang="en-US" dirty="0" err="1"/>
              <a:t>aldactone</a:t>
            </a:r>
            <a:r>
              <a:rPr lang="en-US" dirty="0"/>
              <a:t> 50 mg). - </a:t>
            </a:r>
            <a:r>
              <a:rPr lang="en-US" dirty="0" err="1"/>
              <a:t>Seretide</a:t>
            </a:r>
            <a:r>
              <a:rPr lang="en-US" dirty="0"/>
              <a:t> puff - </a:t>
            </a:r>
            <a:r>
              <a:rPr lang="en-US" dirty="0" err="1"/>
              <a:t>Kayexalate</a:t>
            </a:r>
            <a:r>
              <a:rPr lang="en-US" dirty="0"/>
              <a:t> </a:t>
            </a:r>
            <a:r>
              <a:rPr lang="en-US" dirty="0" err="1"/>
              <a:t>calcique</a:t>
            </a:r>
            <a:endParaRPr lang="en-US" dirty="0"/>
          </a:p>
          <a:p>
            <a:pPr marL="627288">
              <a:buBlip>
                <a:blip r:embed="rId2"/>
              </a:buBlip>
            </a:pPr>
            <a:r>
              <a:rPr lang="en-US" dirty="0" err="1"/>
              <a:t>Contrôle</a:t>
            </a:r>
            <a:r>
              <a:rPr lang="en-US" dirty="0"/>
              <a:t> </a:t>
            </a:r>
            <a:r>
              <a:rPr lang="en-US" dirty="0" err="1"/>
              <a:t>biologique</a:t>
            </a:r>
            <a:r>
              <a:rPr lang="en-US" dirty="0"/>
              <a:t> au </a:t>
            </a:r>
            <a:r>
              <a:rPr lang="en-US" dirty="0" err="1"/>
              <a:t>Laboratoire</a:t>
            </a:r>
            <a:r>
              <a:rPr lang="en-US" dirty="0"/>
              <a:t>:</a:t>
            </a:r>
          </a:p>
          <a:p>
            <a:pPr marL="1011251" lvl="1">
              <a:buBlip>
                <a:blip r:embed="rId2"/>
              </a:buBlip>
            </a:pPr>
            <a:r>
              <a:rPr lang="en-US" sz="2800" dirty="0" err="1"/>
              <a:t>Créatinine</a:t>
            </a:r>
            <a:r>
              <a:rPr lang="en-US" sz="2800" dirty="0"/>
              <a:t>  2,6 mg/</a:t>
            </a:r>
            <a:r>
              <a:rPr lang="en-US" sz="2800" dirty="0" err="1"/>
              <a:t>dL</a:t>
            </a:r>
            <a:r>
              <a:rPr lang="en-US" sz="2800" dirty="0"/>
              <a:t> , Na 138, </a:t>
            </a:r>
            <a:r>
              <a:rPr lang="en-US" sz="2800" dirty="0" err="1"/>
              <a:t>Cl</a:t>
            </a:r>
            <a:r>
              <a:rPr lang="en-US" sz="2800" dirty="0"/>
              <a:t> 97, K 5.8, CO 19</a:t>
            </a:r>
          </a:p>
          <a:p>
            <a:pPr marL="1011251" lvl="1">
              <a:buBlip>
                <a:blip r:embed="rId2"/>
              </a:buBlip>
            </a:pPr>
            <a:r>
              <a:rPr lang="en-US" sz="2800" dirty="0">
                <a:solidFill>
                  <a:srgbClr val="70C868"/>
                </a:solidFill>
              </a:rPr>
              <a:t>Calcium 8,7 mg/</a:t>
            </a:r>
            <a:r>
              <a:rPr lang="en-US" sz="2800" dirty="0" err="1">
                <a:solidFill>
                  <a:srgbClr val="70C868"/>
                </a:solidFill>
              </a:rPr>
              <a:t>dL</a:t>
            </a:r>
            <a:r>
              <a:rPr lang="en-US" sz="2800" dirty="0">
                <a:solidFill>
                  <a:srgbClr val="70C868"/>
                </a:solidFill>
              </a:rPr>
              <a:t>, </a:t>
            </a:r>
            <a:r>
              <a:rPr lang="en-US" sz="2800" dirty="0" err="1">
                <a:solidFill>
                  <a:srgbClr val="70C868"/>
                </a:solidFill>
              </a:rPr>
              <a:t>Phosphore</a:t>
            </a:r>
            <a:r>
              <a:rPr lang="en-US" sz="2800" dirty="0">
                <a:solidFill>
                  <a:srgbClr val="70C868"/>
                </a:solidFill>
              </a:rPr>
              <a:t> 4,9 mg/</a:t>
            </a:r>
            <a:r>
              <a:rPr lang="en-US" sz="2800" dirty="0" err="1">
                <a:solidFill>
                  <a:srgbClr val="70C868"/>
                </a:solidFill>
              </a:rPr>
              <a:t>dL</a:t>
            </a:r>
            <a:r>
              <a:rPr lang="en-US" sz="2800" dirty="0">
                <a:solidFill>
                  <a:srgbClr val="70C868"/>
                </a:solidFill>
              </a:rPr>
              <a:t>, </a:t>
            </a:r>
            <a:r>
              <a:rPr lang="en-US" sz="2800" dirty="0" err="1">
                <a:solidFill>
                  <a:srgbClr val="70C868"/>
                </a:solidFill>
              </a:rPr>
              <a:t>Vit</a:t>
            </a:r>
            <a:r>
              <a:rPr lang="en-US" sz="2800" dirty="0">
                <a:solidFill>
                  <a:srgbClr val="70C868"/>
                </a:solidFill>
              </a:rPr>
              <a:t> D 25.6 UI, </a:t>
            </a:r>
            <a:r>
              <a:rPr lang="en-US" sz="2800" dirty="0" err="1" smtClean="0">
                <a:solidFill>
                  <a:srgbClr val="70C868"/>
                </a:solidFill>
              </a:rPr>
              <a:t>Parathormone</a:t>
            </a:r>
            <a:r>
              <a:rPr lang="en-US" sz="2800" dirty="0" smtClean="0">
                <a:solidFill>
                  <a:srgbClr val="70C868"/>
                </a:solidFill>
              </a:rPr>
              <a:t> de </a:t>
            </a:r>
            <a:r>
              <a:rPr lang="en-US" sz="2800" dirty="0" err="1" smtClean="0">
                <a:solidFill>
                  <a:srgbClr val="70C868"/>
                </a:solidFill>
              </a:rPr>
              <a:t>troisième</a:t>
            </a:r>
            <a:r>
              <a:rPr lang="en-US" sz="2800" dirty="0" smtClean="0">
                <a:solidFill>
                  <a:srgbClr val="70C868"/>
                </a:solidFill>
              </a:rPr>
              <a:t> </a:t>
            </a:r>
            <a:r>
              <a:rPr lang="en-US" sz="2800" dirty="0" err="1" smtClean="0">
                <a:solidFill>
                  <a:srgbClr val="70C868"/>
                </a:solidFill>
              </a:rPr>
              <a:t>génération</a:t>
            </a:r>
            <a:r>
              <a:rPr lang="en-US" sz="2800" dirty="0" smtClean="0">
                <a:solidFill>
                  <a:srgbClr val="70C868"/>
                </a:solidFill>
              </a:rPr>
              <a:t>: </a:t>
            </a:r>
            <a:r>
              <a:rPr lang="en-US" sz="2800" dirty="0">
                <a:solidFill>
                  <a:srgbClr val="70C868"/>
                </a:solidFill>
              </a:rPr>
              <a:t>107 </a:t>
            </a:r>
            <a:r>
              <a:rPr lang="en-US" sz="2800" dirty="0" err="1">
                <a:solidFill>
                  <a:srgbClr val="70C868"/>
                </a:solidFill>
              </a:rPr>
              <a:t>ng</a:t>
            </a:r>
            <a:r>
              <a:rPr lang="en-US" sz="2800" dirty="0">
                <a:solidFill>
                  <a:srgbClr val="70C868"/>
                </a:solidFill>
              </a:rPr>
              <a:t>/ml</a:t>
            </a:r>
          </a:p>
        </p:txBody>
      </p:sp>
      <p:sp>
        <p:nvSpPr>
          <p:cNvPr id="44036" name="Rectangle 3"/>
          <p:cNvSpPr>
            <a:spLocks/>
          </p:cNvSpPr>
          <p:nvPr/>
        </p:nvSpPr>
        <p:spPr bwMode="auto">
          <a:xfrm>
            <a:off x="8027789" y="6322219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5"/>
            <a:ext cx="7358063" cy="1062633"/>
          </a:xfrm>
        </p:spPr>
        <p:txBody>
          <a:bodyPr/>
          <a:lstStyle/>
          <a:p>
            <a:pPr eaLnBrk="1" hangingPunct="1"/>
            <a:r>
              <a:rPr lang="en-US" sz="3400" dirty="0" err="1"/>
              <a:t>Cas</a:t>
            </a:r>
            <a:r>
              <a:rPr lang="en-US" sz="3400" dirty="0" smtClean="0"/>
              <a:t> 4 </a:t>
            </a:r>
            <a:r>
              <a:rPr lang="en-US" sz="3400" dirty="0"/>
              <a:t>- </a:t>
            </a:r>
            <a:r>
              <a:rPr lang="en-US" sz="3400" dirty="0" err="1"/>
              <a:t>Hyperparthyroïdie</a:t>
            </a:r>
            <a:endParaRPr lang="en-US" sz="3400" dirty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>
          <a:xfrm>
            <a:off x="892969" y="1178719"/>
            <a:ext cx="7375922" cy="4723805"/>
          </a:xfrm>
        </p:spPr>
        <p:txBody>
          <a:bodyPr>
            <a:normAutofit fontScale="92500"/>
          </a:bodyPr>
          <a:lstStyle/>
          <a:p>
            <a:pPr marL="627288">
              <a:buBlip>
                <a:blip r:embed="rId2"/>
              </a:buBlip>
            </a:pPr>
            <a:r>
              <a:rPr lang="en-US" dirty="0" err="1"/>
              <a:t>Hyperparathyroïdie</a:t>
            </a:r>
            <a:r>
              <a:rPr lang="en-US" dirty="0"/>
              <a:t> </a:t>
            </a:r>
            <a:r>
              <a:rPr lang="en-US" dirty="0" err="1"/>
              <a:t>Primaire</a:t>
            </a:r>
            <a:r>
              <a:rPr lang="en-US" dirty="0"/>
              <a:t> : calcium bas car IRC --&gt;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 smtClean="0"/>
              <a:t>Endrocrino</a:t>
            </a:r>
            <a:r>
              <a:rPr lang="en-US" dirty="0" smtClean="0"/>
              <a:t>: </a:t>
            </a:r>
            <a:r>
              <a:rPr lang="en-US" dirty="0" err="1" smtClean="0"/>
              <a:t>scintigraphie</a:t>
            </a:r>
            <a:r>
              <a:rPr lang="en-US" dirty="0" smtClean="0"/>
              <a:t> </a:t>
            </a:r>
          </a:p>
          <a:p>
            <a:pPr marL="627288">
              <a:buBlip>
                <a:blip r:embed="rId2"/>
              </a:buBlip>
            </a:pPr>
            <a:r>
              <a:rPr lang="en-US" dirty="0" err="1"/>
              <a:t>Hyperparthyroïdie</a:t>
            </a:r>
            <a:r>
              <a:rPr lang="en-US" dirty="0"/>
              <a:t> </a:t>
            </a:r>
            <a:r>
              <a:rPr lang="en-US" dirty="0" err="1"/>
              <a:t>Secondaire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taux</a:t>
            </a:r>
            <a:r>
              <a:rPr lang="en-US" dirty="0"/>
              <a:t> de PTH normal pour le </a:t>
            </a:r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d’IRC</a:t>
            </a:r>
            <a:r>
              <a:rPr lang="en-US" dirty="0"/>
              <a:t>.</a:t>
            </a:r>
          </a:p>
          <a:p>
            <a:pPr marL="627288">
              <a:buBlip>
                <a:blip r:embed="rId2"/>
              </a:buBlip>
            </a:pPr>
            <a:r>
              <a:rPr lang="en-US" dirty="0" err="1"/>
              <a:t>Hyperparathyroïdie</a:t>
            </a:r>
            <a:r>
              <a:rPr lang="en-US" dirty="0"/>
              <a:t> </a:t>
            </a:r>
            <a:r>
              <a:rPr lang="en-US" dirty="0" err="1"/>
              <a:t>Secondaire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traitement</a:t>
            </a:r>
            <a:r>
              <a:rPr lang="en-US" dirty="0"/>
              <a:t> par Calcium - </a:t>
            </a:r>
            <a:r>
              <a:rPr lang="en-US" dirty="0" err="1"/>
              <a:t>Vitamine</a:t>
            </a:r>
            <a:r>
              <a:rPr lang="en-US" dirty="0"/>
              <a:t> D </a:t>
            </a:r>
            <a:r>
              <a:rPr lang="en-US" dirty="0" err="1"/>
              <a:t>suffisant</a:t>
            </a:r>
            <a:endParaRPr lang="en-US" dirty="0"/>
          </a:p>
          <a:p>
            <a:pPr marL="627288">
              <a:buBlip>
                <a:blip r:embed="rId2"/>
              </a:buBlip>
            </a:pPr>
            <a:r>
              <a:rPr lang="en-US" dirty="0" err="1"/>
              <a:t>Hyperparathyroïdie</a:t>
            </a:r>
            <a:r>
              <a:rPr lang="en-US" dirty="0"/>
              <a:t> </a:t>
            </a:r>
            <a:r>
              <a:rPr lang="en-US" dirty="0" err="1"/>
              <a:t>Tertiaire</a:t>
            </a:r>
            <a:r>
              <a:rPr lang="en-US" dirty="0"/>
              <a:t> vu le </a:t>
            </a:r>
            <a:r>
              <a:rPr lang="en-US" dirty="0" err="1"/>
              <a:t>taux</a:t>
            </a:r>
            <a:r>
              <a:rPr lang="en-US" dirty="0"/>
              <a:t> de </a:t>
            </a:r>
            <a:r>
              <a:rPr lang="en-US" dirty="0" err="1"/>
              <a:t>phosphore</a:t>
            </a:r>
            <a:r>
              <a:rPr lang="en-US" dirty="0"/>
              <a:t> --&gt; </a:t>
            </a:r>
            <a:r>
              <a:rPr lang="en-US" dirty="0" err="1"/>
              <a:t>Scintigraphie</a:t>
            </a:r>
            <a:r>
              <a:rPr lang="en-US" dirty="0"/>
              <a:t> </a:t>
            </a:r>
            <a:r>
              <a:rPr lang="en-US" dirty="0" err="1"/>
              <a:t>Osseuse</a:t>
            </a:r>
            <a:r>
              <a:rPr lang="en-US" dirty="0"/>
              <a:t> et </a:t>
            </a:r>
            <a:r>
              <a:rPr lang="en-US" dirty="0" err="1"/>
              <a:t>Parathyroïdienne</a:t>
            </a:r>
            <a:endParaRPr lang="en-US" dirty="0"/>
          </a:p>
        </p:txBody>
      </p:sp>
      <p:sp>
        <p:nvSpPr>
          <p:cNvPr id="45060" name="Rectangle 3"/>
          <p:cNvSpPr>
            <a:spLocks/>
          </p:cNvSpPr>
          <p:nvPr/>
        </p:nvSpPr>
        <p:spPr bwMode="auto">
          <a:xfrm>
            <a:off x="8027789" y="6322219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5"/>
            <a:ext cx="7358063" cy="1169789"/>
          </a:xfrm>
        </p:spPr>
        <p:txBody>
          <a:bodyPr/>
          <a:lstStyle/>
          <a:p>
            <a:pPr eaLnBrk="1" hangingPunct="1"/>
            <a:r>
              <a:rPr lang="en-US" sz="2500" dirty="0" err="1"/>
              <a:t>Maladie</a:t>
            </a:r>
            <a:r>
              <a:rPr lang="en-US" sz="2500" dirty="0"/>
              <a:t> </a:t>
            </a:r>
            <a:r>
              <a:rPr lang="en-US" sz="2500" dirty="0" err="1"/>
              <a:t>Osseuse</a:t>
            </a:r>
            <a:r>
              <a:rPr lang="en-US" sz="2500" dirty="0"/>
              <a:t> </a:t>
            </a:r>
            <a:r>
              <a:rPr lang="en-US" sz="2500" dirty="0" err="1"/>
              <a:t>Rénale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en résumé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524" y="1401961"/>
            <a:ext cx="6476256" cy="47238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5"/>
            <a:ext cx="7358063" cy="1169789"/>
          </a:xfrm>
        </p:spPr>
        <p:txBody>
          <a:bodyPr/>
          <a:lstStyle/>
          <a:p>
            <a:pPr eaLnBrk="1" hangingPunct="1"/>
            <a:r>
              <a:rPr lang="en-US" sz="2500" dirty="0" err="1"/>
              <a:t>Maladie</a:t>
            </a:r>
            <a:r>
              <a:rPr lang="en-US" sz="2500" dirty="0"/>
              <a:t> </a:t>
            </a:r>
            <a:r>
              <a:rPr lang="en-US" sz="2500" dirty="0" err="1"/>
              <a:t>Osseuse</a:t>
            </a:r>
            <a:r>
              <a:rPr lang="en-US" sz="2500" dirty="0"/>
              <a:t> </a:t>
            </a:r>
            <a:r>
              <a:rPr lang="en-US" sz="2500" dirty="0" err="1"/>
              <a:t>Rénale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en résumé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138" y="1357312"/>
            <a:ext cx="6652617" cy="5028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162113"/>
            <a:ext cx="5633719" cy="482203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Epidémiologie belge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 descr="800px-Belgium_in_the_world_(W3)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932" y="846838"/>
            <a:ext cx="9022194" cy="551481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524000" y="3886200"/>
            <a:ext cx="6248400" cy="18158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>
              <a:buFont typeface="Wingdings" pitchFamily="-65" charset="2"/>
              <a:buChar char="à"/>
            </a:pPr>
            <a:r>
              <a:rPr lang="fr-FR" sz="2800" dirty="0" smtClean="0">
                <a:sym typeface="Wingdings"/>
              </a:rPr>
              <a:t> Semblables pays industrialisés</a:t>
            </a:r>
          </a:p>
          <a:p>
            <a:pPr>
              <a:buFont typeface="Wingdings" pitchFamily="-65" charset="2"/>
              <a:buChar char="à"/>
            </a:pPr>
            <a:r>
              <a:rPr lang="fr-FR" sz="2800" dirty="0" smtClean="0"/>
              <a:t> 5 – 8 % CKD.</a:t>
            </a:r>
          </a:p>
          <a:p>
            <a:pPr>
              <a:buFont typeface="Wingdings" pitchFamily="-65" charset="2"/>
              <a:buChar char="à"/>
            </a:pPr>
            <a:r>
              <a:rPr lang="fr-FR" sz="2800" dirty="0" smtClean="0"/>
              <a:t> ! 55 – 85 !</a:t>
            </a:r>
          </a:p>
          <a:p>
            <a:pPr>
              <a:buFont typeface="Wingdings" pitchFamily="-65" charset="2"/>
              <a:buChar char="à"/>
            </a:pPr>
            <a:r>
              <a:rPr lang="fr-FR" sz="2800" dirty="0" smtClean="0"/>
              <a:t> majoration cout mortalité morbidité</a:t>
            </a:r>
            <a:endParaRPr lang="fr-FR" sz="2800" dirty="0"/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8217405" y="6536046"/>
            <a:ext cx="658198" cy="18394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1200" dirty="0">
                <a:solidFill>
                  <a:srgbClr val="15426B"/>
                </a:solidFill>
                <a:latin typeface="Arial" charset="0"/>
                <a:cs typeface="Arial" charset="0"/>
                <a:sym typeface="Arial" charset="0"/>
              </a:rPr>
              <a:t>9</a:t>
            </a:r>
          </a:p>
        </p:txBody>
      </p:sp>
      <p:graphicFrame>
        <p:nvGraphicFramePr>
          <p:cNvPr id="8" name="Espace réservé du contenu 10"/>
          <p:cNvGraphicFramePr>
            <a:graphicFrameLocks/>
          </p:cNvGraphicFramePr>
          <p:nvPr/>
        </p:nvGraphicFramePr>
        <p:xfrm>
          <a:off x="1066800" y="1295400"/>
          <a:ext cx="2209800" cy="197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Espace réservé du contenu 11"/>
          <p:cNvGraphicFramePr>
            <a:graphicFrameLocks/>
          </p:cNvGraphicFramePr>
          <p:nvPr/>
        </p:nvGraphicFramePr>
        <p:xfrm>
          <a:off x="4648200" y="1295400"/>
          <a:ext cx="2514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5"/>
            <a:ext cx="7358063" cy="884039"/>
          </a:xfrm>
        </p:spPr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97" y="80367"/>
            <a:ext cx="7736458" cy="4955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3961" y="4221510"/>
            <a:ext cx="3053953" cy="2172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08" y="4473773"/>
            <a:ext cx="2643188" cy="1839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8134" name="Rectangle 5"/>
          <p:cNvSpPr>
            <a:spLocks/>
          </p:cNvSpPr>
          <p:nvPr/>
        </p:nvSpPr>
        <p:spPr bwMode="auto">
          <a:xfrm>
            <a:off x="8027789" y="6375797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735" y="955477"/>
            <a:ext cx="6536531" cy="46523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5758" y="955476"/>
            <a:ext cx="5009555" cy="357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9156" name="Rectangle 3"/>
          <p:cNvSpPr>
            <a:spLocks/>
          </p:cNvSpPr>
          <p:nvPr/>
        </p:nvSpPr>
        <p:spPr bwMode="auto">
          <a:xfrm>
            <a:off x="8027789" y="6322219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5"/>
            <a:ext cx="7358063" cy="1169789"/>
          </a:xfrm>
        </p:spPr>
        <p:txBody>
          <a:bodyPr/>
          <a:lstStyle/>
          <a:p>
            <a:pPr eaLnBrk="1" hangingPunct="1"/>
            <a:r>
              <a:rPr lang="en-US" sz="2500" dirty="0" err="1"/>
              <a:t>Maladie</a:t>
            </a:r>
            <a:r>
              <a:rPr lang="en-US" sz="2500" dirty="0"/>
              <a:t> </a:t>
            </a:r>
            <a:r>
              <a:rPr lang="en-US" sz="2500" dirty="0" err="1"/>
              <a:t>Osseuse</a:t>
            </a:r>
            <a:r>
              <a:rPr lang="en-US" sz="2500" dirty="0"/>
              <a:t> </a:t>
            </a:r>
            <a:r>
              <a:rPr lang="en-US" sz="2500" dirty="0" err="1"/>
              <a:t>Rénale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 err="1"/>
              <a:t>traitement</a:t>
            </a:r>
            <a:r>
              <a:rPr lang="en-US" sz="2500" dirty="0"/>
              <a:t> en </a:t>
            </a:r>
            <a:r>
              <a:rPr lang="en-US" sz="2500" dirty="0" err="1"/>
              <a:t>Prédialyse</a:t>
            </a:r>
            <a:endParaRPr lang="en-US" sz="2500" dirty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idx="1"/>
          </p:nvPr>
        </p:nvSpPr>
        <p:spPr>
          <a:xfrm>
            <a:off x="892969" y="1571625"/>
            <a:ext cx="7358063" cy="4750594"/>
          </a:xfrm>
        </p:spPr>
        <p:txBody>
          <a:bodyPr>
            <a:normAutofit/>
          </a:bodyPr>
          <a:lstStyle/>
          <a:p>
            <a:pPr marL="627288">
              <a:buBlip>
                <a:blip r:embed="rId2"/>
              </a:buBlip>
            </a:pPr>
            <a:r>
              <a:rPr lang="en-US" dirty="0"/>
              <a:t>Monitoring: </a:t>
            </a:r>
            <a:r>
              <a:rPr lang="en-US" dirty="0" err="1"/>
              <a:t>Selon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de </a:t>
            </a:r>
            <a:r>
              <a:rPr lang="en-US" dirty="0" err="1"/>
              <a:t>comorbidité</a:t>
            </a:r>
            <a:r>
              <a:rPr lang="en-US" dirty="0"/>
              <a:t> du patient</a:t>
            </a:r>
          </a:p>
          <a:p>
            <a:pPr marL="627288">
              <a:buBlip>
                <a:blip r:embed="rId2"/>
              </a:buBlip>
            </a:pPr>
            <a:endParaRPr lang="en-US" dirty="0"/>
          </a:p>
          <a:p>
            <a:pPr marL="627288">
              <a:buBlip>
                <a:blip r:embed="rId2"/>
              </a:buBlip>
            </a:pPr>
            <a:r>
              <a:rPr lang="en-US" u="sng" dirty="0" err="1"/>
              <a:t>Apport</a:t>
            </a:r>
            <a:r>
              <a:rPr lang="en-US" u="sng" dirty="0"/>
              <a:t> </a:t>
            </a:r>
            <a:r>
              <a:rPr lang="en-US" u="sng" dirty="0" err="1"/>
              <a:t>Vitaminique</a:t>
            </a:r>
            <a:r>
              <a:rPr lang="en-US" u="sng" dirty="0"/>
              <a:t> D</a:t>
            </a:r>
            <a:endParaRPr lang="en-US" dirty="0"/>
          </a:p>
          <a:p>
            <a:pPr marL="627288">
              <a:buBlip>
                <a:blip r:embed="rId2"/>
              </a:buBlip>
            </a:pPr>
            <a:r>
              <a:rPr lang="en-US" dirty="0" err="1"/>
              <a:t>Apport</a:t>
            </a:r>
            <a:r>
              <a:rPr lang="en-US" dirty="0"/>
              <a:t> Calcium ? </a:t>
            </a:r>
            <a:r>
              <a:rPr lang="en-US" dirty="0" err="1"/>
              <a:t>Oui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chélateur</a:t>
            </a:r>
            <a:r>
              <a:rPr lang="en-US" dirty="0"/>
              <a:t> du </a:t>
            </a:r>
            <a:r>
              <a:rPr lang="en-US" dirty="0" err="1"/>
              <a:t>phosphore</a:t>
            </a:r>
            <a:r>
              <a:rPr lang="en-US" dirty="0"/>
              <a:t>.</a:t>
            </a:r>
          </a:p>
          <a:p>
            <a:pPr marL="627288">
              <a:buBlip>
                <a:blip r:embed="rId2"/>
              </a:buBlip>
            </a:pPr>
            <a:r>
              <a:rPr lang="en-US" u="sng" dirty="0"/>
              <a:t>Diminution </a:t>
            </a:r>
            <a:r>
              <a:rPr lang="en-US" u="sng" dirty="0" err="1"/>
              <a:t>Apport</a:t>
            </a:r>
            <a:r>
              <a:rPr lang="en-US" u="sng" dirty="0"/>
              <a:t> de </a:t>
            </a:r>
            <a:r>
              <a:rPr lang="en-US" u="sng" dirty="0" err="1"/>
              <a:t>Phosphore</a:t>
            </a:r>
            <a:r>
              <a:rPr lang="en-US" u="sng" dirty="0"/>
              <a:t>.</a:t>
            </a:r>
            <a:endParaRPr lang="en-US" dirty="0"/>
          </a:p>
          <a:p>
            <a:pPr marL="627288">
              <a:buBlip>
                <a:blip r:embed="rId2"/>
              </a:buBlip>
            </a:pPr>
            <a:r>
              <a:rPr lang="en-US" dirty="0" err="1"/>
              <a:t>Méfiance</a:t>
            </a:r>
            <a:r>
              <a:rPr lang="en-US" dirty="0"/>
              <a:t> des </a:t>
            </a:r>
            <a:r>
              <a:rPr lang="en-US" dirty="0" err="1"/>
              <a:t>diurétique</a:t>
            </a:r>
            <a:r>
              <a:rPr lang="en-US" dirty="0"/>
              <a:t> de </a:t>
            </a:r>
            <a:r>
              <a:rPr lang="en-US" dirty="0" err="1"/>
              <a:t>l’anse</a:t>
            </a:r>
            <a:endParaRPr lang="en-US" dirty="0"/>
          </a:p>
        </p:txBody>
      </p:sp>
      <p:sp>
        <p:nvSpPr>
          <p:cNvPr id="50180" name="Rectangle 3"/>
          <p:cNvSpPr>
            <a:spLocks/>
          </p:cNvSpPr>
          <p:nvPr/>
        </p:nvSpPr>
        <p:spPr bwMode="auto">
          <a:xfrm>
            <a:off x="8027789" y="6322219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328" y="419695"/>
            <a:ext cx="8465344" cy="58310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03" name="Rectangle 2"/>
          <p:cNvSpPr>
            <a:spLocks/>
          </p:cNvSpPr>
          <p:nvPr/>
        </p:nvSpPr>
        <p:spPr bwMode="auto">
          <a:xfrm>
            <a:off x="8027789" y="6322219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987847"/>
            <a:ext cx="9001125" cy="47271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/>
          </p:cNvSpPr>
          <p:nvPr/>
        </p:nvSpPr>
        <p:spPr bwMode="auto">
          <a:xfrm>
            <a:off x="8027789" y="6322219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42875"/>
            <a:ext cx="7358063" cy="1062633"/>
          </a:xfrm>
        </p:spPr>
        <p:txBody>
          <a:bodyPr/>
          <a:lstStyle/>
          <a:p>
            <a:pPr eaLnBrk="1" hangingPunct="1"/>
            <a:r>
              <a:rPr lang="en-US" sz="3400" dirty="0" err="1"/>
              <a:t>Cas</a:t>
            </a:r>
            <a:r>
              <a:rPr lang="en-US" sz="3400" dirty="0" smtClean="0"/>
              <a:t> 4 </a:t>
            </a:r>
            <a:r>
              <a:rPr lang="en-US" sz="3400" dirty="0"/>
              <a:t>- </a:t>
            </a:r>
            <a:r>
              <a:rPr lang="en-US" sz="3400" dirty="0" err="1"/>
              <a:t>Hyperparthyroïdie</a:t>
            </a:r>
            <a:endParaRPr lang="en-US" sz="3400" dirty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idx="1"/>
          </p:nvPr>
        </p:nvSpPr>
        <p:spPr>
          <a:xfrm>
            <a:off x="892969" y="1178719"/>
            <a:ext cx="7375922" cy="4723805"/>
          </a:xfrm>
        </p:spPr>
        <p:txBody>
          <a:bodyPr>
            <a:normAutofit/>
          </a:bodyPr>
          <a:lstStyle/>
          <a:p>
            <a:pPr marL="1011251" lvl="1">
              <a:buBlip>
                <a:blip r:embed="rId2"/>
              </a:buBlip>
            </a:pPr>
            <a:r>
              <a:rPr lang="en-US" sz="1700" dirty="0">
                <a:solidFill>
                  <a:srgbClr val="70C868"/>
                </a:solidFill>
              </a:rPr>
              <a:t>Calcium 8,7 mg/</a:t>
            </a:r>
            <a:r>
              <a:rPr lang="en-US" sz="1700" dirty="0" err="1">
                <a:solidFill>
                  <a:srgbClr val="70C868"/>
                </a:solidFill>
              </a:rPr>
              <a:t>dL</a:t>
            </a:r>
            <a:r>
              <a:rPr lang="en-US" sz="1700" dirty="0">
                <a:solidFill>
                  <a:srgbClr val="70C868"/>
                </a:solidFill>
              </a:rPr>
              <a:t>, </a:t>
            </a:r>
            <a:r>
              <a:rPr lang="en-US" sz="1700" dirty="0" err="1">
                <a:solidFill>
                  <a:srgbClr val="70C868"/>
                </a:solidFill>
              </a:rPr>
              <a:t>Phosphore</a:t>
            </a:r>
            <a:r>
              <a:rPr lang="en-US" sz="1700" dirty="0">
                <a:solidFill>
                  <a:srgbClr val="70C868"/>
                </a:solidFill>
              </a:rPr>
              <a:t> 4,9 mg/</a:t>
            </a:r>
            <a:r>
              <a:rPr lang="en-US" sz="1700" dirty="0" err="1">
                <a:solidFill>
                  <a:srgbClr val="70C868"/>
                </a:solidFill>
              </a:rPr>
              <a:t>dL</a:t>
            </a:r>
            <a:r>
              <a:rPr lang="en-US" sz="1700" dirty="0">
                <a:solidFill>
                  <a:srgbClr val="70C868"/>
                </a:solidFill>
              </a:rPr>
              <a:t>, </a:t>
            </a:r>
            <a:r>
              <a:rPr lang="en-US" sz="1700" dirty="0" err="1">
                <a:solidFill>
                  <a:srgbClr val="70C868"/>
                </a:solidFill>
              </a:rPr>
              <a:t>Vit</a:t>
            </a:r>
            <a:r>
              <a:rPr lang="en-US" sz="1700" dirty="0">
                <a:solidFill>
                  <a:srgbClr val="70C868"/>
                </a:solidFill>
              </a:rPr>
              <a:t> D 25.6 UI, </a:t>
            </a:r>
            <a:r>
              <a:rPr lang="en-US" sz="1700" dirty="0" err="1">
                <a:solidFill>
                  <a:srgbClr val="70C868"/>
                </a:solidFill>
              </a:rPr>
              <a:t>Parathormone</a:t>
            </a:r>
            <a:r>
              <a:rPr lang="en-US" sz="1700" dirty="0">
                <a:solidFill>
                  <a:srgbClr val="70C868"/>
                </a:solidFill>
              </a:rPr>
              <a:t>: 107 </a:t>
            </a:r>
            <a:r>
              <a:rPr lang="en-US" sz="1700" dirty="0" err="1">
                <a:solidFill>
                  <a:srgbClr val="70C868"/>
                </a:solidFill>
              </a:rPr>
              <a:t>ng</a:t>
            </a:r>
            <a:r>
              <a:rPr lang="en-US" sz="1700" dirty="0">
                <a:solidFill>
                  <a:srgbClr val="70C868"/>
                </a:solidFill>
              </a:rPr>
              <a:t>/ml</a:t>
            </a:r>
          </a:p>
          <a:p>
            <a:pPr marL="627288">
              <a:buBlip>
                <a:blip r:embed="rId2"/>
              </a:buBlip>
            </a:pPr>
            <a:r>
              <a:rPr lang="en-US" dirty="0" err="1"/>
              <a:t>Hyperparathyroïdie</a:t>
            </a:r>
            <a:r>
              <a:rPr lang="en-US" dirty="0"/>
              <a:t> </a:t>
            </a:r>
            <a:r>
              <a:rPr lang="en-US" dirty="0" err="1"/>
              <a:t>Secondaire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traitement</a:t>
            </a:r>
            <a:r>
              <a:rPr lang="en-US" dirty="0"/>
              <a:t> par Calcium pour </a:t>
            </a:r>
            <a:r>
              <a:rPr lang="en-US" dirty="0" err="1"/>
              <a:t>chélation</a:t>
            </a:r>
            <a:r>
              <a:rPr lang="en-US" dirty="0"/>
              <a:t> </a:t>
            </a:r>
            <a:r>
              <a:rPr lang="en-US" dirty="0" err="1"/>
              <a:t>phosphore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diète</a:t>
            </a:r>
            <a:r>
              <a:rPr lang="en-US" dirty="0"/>
              <a:t> </a:t>
            </a:r>
            <a:r>
              <a:rPr lang="en-US" dirty="0" err="1"/>
              <a:t>hypophosphorée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possible</a:t>
            </a:r>
          </a:p>
          <a:p>
            <a:pPr marL="627288">
              <a:buBlip>
                <a:blip r:embed="rId2"/>
              </a:buBlip>
            </a:pPr>
            <a:r>
              <a:rPr lang="en-US" dirty="0" err="1"/>
              <a:t>Vitamine</a:t>
            </a:r>
            <a:r>
              <a:rPr lang="en-US" dirty="0"/>
              <a:t> D pour </a:t>
            </a:r>
            <a:r>
              <a:rPr lang="en-US" dirty="0" err="1"/>
              <a:t>améliorer</a:t>
            </a:r>
            <a:r>
              <a:rPr lang="en-US" dirty="0"/>
              <a:t> </a:t>
            </a:r>
            <a:r>
              <a:rPr lang="en-US" dirty="0" err="1"/>
              <a:t>taux</a:t>
            </a:r>
            <a:r>
              <a:rPr lang="en-US" dirty="0"/>
              <a:t> </a:t>
            </a:r>
            <a:r>
              <a:rPr lang="en-US" dirty="0" err="1"/>
              <a:t>calcique</a:t>
            </a:r>
            <a:r>
              <a:rPr lang="en-US" dirty="0"/>
              <a:t> et PTH, </a:t>
            </a:r>
            <a:r>
              <a:rPr lang="en-US" dirty="0" err="1"/>
              <a:t>vit</a:t>
            </a:r>
            <a:r>
              <a:rPr lang="en-US" dirty="0"/>
              <a:t> D </a:t>
            </a:r>
            <a:r>
              <a:rPr lang="en-US" dirty="0" err="1"/>
              <a:t>hydroxylée</a:t>
            </a:r>
            <a:r>
              <a:rPr lang="en-US" dirty="0"/>
              <a:t> au </a:t>
            </a:r>
            <a:r>
              <a:rPr lang="en-US" dirty="0" err="1"/>
              <a:t>besoin</a:t>
            </a:r>
            <a:endParaRPr lang="en-US" dirty="0"/>
          </a:p>
          <a:p>
            <a:pPr marL="627288">
              <a:buBlip>
                <a:blip r:embed="rId2"/>
              </a:buBlip>
            </a:pPr>
            <a:r>
              <a:rPr lang="en-US" dirty="0"/>
              <a:t>Si </a:t>
            </a:r>
            <a:r>
              <a:rPr lang="en-US" dirty="0" err="1"/>
              <a:t>réfractaire</a:t>
            </a:r>
            <a:endParaRPr lang="en-US" dirty="0"/>
          </a:p>
        </p:txBody>
      </p:sp>
      <p:sp>
        <p:nvSpPr>
          <p:cNvPr id="53252" name="Rectangle 3"/>
          <p:cNvSpPr>
            <a:spLocks/>
          </p:cNvSpPr>
          <p:nvPr/>
        </p:nvSpPr>
        <p:spPr bwMode="auto">
          <a:xfrm>
            <a:off x="8027789" y="6322219"/>
            <a:ext cx="103584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/>
              <a:t>Patient </a:t>
            </a:r>
            <a:r>
              <a:rPr lang="en-US" sz="1000" dirty="0" err="1"/>
              <a:t>n</a:t>
            </a:r>
            <a:r>
              <a:rPr lang="en-US" sz="1000" dirty="0"/>
              <a:t>°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CASE 5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Homme de 65 ans</a:t>
            </a:r>
          </a:p>
          <a:p>
            <a:r>
              <a:rPr lang="fr-FR" dirty="0" smtClean="0"/>
              <a:t>CKD </a:t>
            </a:r>
            <a:r>
              <a:rPr lang="fr-FR" dirty="0" err="1" smtClean="0"/>
              <a:t>IIIb</a:t>
            </a:r>
            <a:r>
              <a:rPr lang="fr-FR" dirty="0" smtClean="0"/>
              <a:t> (amputation rénale oncologique).</a:t>
            </a:r>
          </a:p>
          <a:p>
            <a:r>
              <a:rPr lang="fr-FR" dirty="0" smtClean="0"/>
              <a:t>HTA traité par BB et anticalcique.</a:t>
            </a:r>
          </a:p>
          <a:p>
            <a:r>
              <a:rPr lang="fr-FR" dirty="0" smtClean="0"/>
              <a:t>Retour vacances. Bio stable mais dyspnée orthopnée, TA 160/95, discret </a:t>
            </a:r>
            <a:r>
              <a:rPr lang="fr-FR" dirty="0" err="1" smtClean="0"/>
              <a:t>omi</a:t>
            </a:r>
            <a:r>
              <a:rPr lang="fr-FR" dirty="0" smtClean="0"/>
              <a:t> en fin de voyage.</a:t>
            </a:r>
          </a:p>
          <a:p>
            <a:r>
              <a:rPr lang="fr-FR" dirty="0" smtClean="0"/>
              <a:t>Na: 138, CO2:20, CL 98, K: 4,9 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Quid diurétique ?</a:t>
            </a:r>
          </a:p>
          <a:p>
            <a:pPr>
              <a:buFont typeface="Wingdings" pitchFamily="-96" charset="2"/>
              <a:buChar char="à"/>
            </a:pPr>
            <a:r>
              <a:rPr lang="fr-FR" dirty="0" err="1" smtClean="0">
                <a:sym typeface="Wingdings"/>
              </a:rPr>
              <a:t>Fludex</a:t>
            </a:r>
            <a:r>
              <a:rPr lang="fr-FR" dirty="0" smtClean="0">
                <a:sym typeface="Wingdings"/>
              </a:rPr>
              <a:t> ½ </a:t>
            </a:r>
            <a:r>
              <a:rPr lang="fr-FR" dirty="0" err="1" smtClean="0">
                <a:sym typeface="Wingdings"/>
              </a:rPr>
              <a:t>co</a:t>
            </a:r>
            <a:r>
              <a:rPr lang="fr-FR" dirty="0" smtClean="0">
                <a:sym typeface="Wingdings"/>
              </a:rPr>
              <a:t>: plus doux, pas d’effet </a:t>
            </a:r>
            <a:r>
              <a:rPr lang="fr-FR" dirty="0" err="1" smtClean="0">
                <a:sym typeface="Wingdings"/>
              </a:rPr>
              <a:t>hypocalcémiant</a:t>
            </a:r>
            <a:r>
              <a:rPr lang="fr-FR" dirty="0" smtClean="0">
                <a:sym typeface="Wingdings"/>
              </a:rPr>
              <a:t>.</a:t>
            </a:r>
          </a:p>
          <a:p>
            <a:pPr>
              <a:buFont typeface="Wingdings" pitchFamily="-96" charset="2"/>
              <a:buChar char="à"/>
            </a:pPr>
            <a:endParaRPr lang="fr-FR" dirty="0" smtClean="0">
              <a:sym typeface="Wingdings"/>
            </a:endParaRPr>
          </a:p>
          <a:p>
            <a:pPr>
              <a:buFont typeface="Wingdings" pitchFamily="-96" charset="2"/>
              <a:buChar char="à"/>
            </a:pPr>
            <a:r>
              <a:rPr lang="fr-FR" dirty="0" smtClean="0">
                <a:sym typeface="Wingdings"/>
              </a:rPr>
              <a:t>Furosémide 40 mg: car risque d’</a:t>
            </a:r>
            <a:r>
              <a:rPr lang="fr-FR" dirty="0" err="1" smtClean="0">
                <a:sym typeface="Wingdings"/>
              </a:rPr>
              <a:t>oap</a:t>
            </a:r>
            <a:r>
              <a:rPr lang="fr-FR" dirty="0" smtClean="0">
                <a:sym typeface="Wingdings"/>
              </a:rPr>
              <a:t> actif.</a:t>
            </a:r>
          </a:p>
          <a:p>
            <a:pPr>
              <a:buFont typeface="Wingdings" pitchFamily="-96" charset="2"/>
              <a:buChar char="à"/>
            </a:pPr>
            <a:endParaRPr lang="fr-FR" dirty="0" smtClean="0">
              <a:sym typeface="Wingdings"/>
            </a:endParaRPr>
          </a:p>
          <a:p>
            <a:pPr>
              <a:buFont typeface="Wingdings" pitchFamily="-96" charset="2"/>
              <a:buChar char="à"/>
            </a:pPr>
            <a:r>
              <a:rPr lang="fr-FR" dirty="0" err="1" smtClean="0">
                <a:sym typeface="Wingdings"/>
              </a:rPr>
              <a:t>Aldactone</a:t>
            </a:r>
            <a:r>
              <a:rPr lang="fr-FR" dirty="0" smtClean="0">
                <a:sym typeface="Wingdings"/>
              </a:rPr>
              <a:t> 100 mg car décompensation cœur et donc effet bénéfique.</a:t>
            </a:r>
          </a:p>
          <a:p>
            <a:pPr>
              <a:buFont typeface="Wingdings" pitchFamily="-96" charset="2"/>
              <a:buChar char="à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371600" y="0"/>
            <a:ext cx="8229600" cy="563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Ligne de conduite</a:t>
            </a:r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143000" y="6172200"/>
            <a:ext cx="80010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r-FR" i="1">
                <a:latin typeface="+mn-lt"/>
              </a:rPr>
              <a:t>Drug </a:t>
            </a:r>
            <a:r>
              <a:rPr lang="fr-FR" i="1" dirty="0" err="1">
                <a:latin typeface="+mn-lt"/>
              </a:rPr>
              <a:t>Therapy</a:t>
            </a:r>
            <a:r>
              <a:rPr lang="fr-FR" i="1" dirty="0">
                <a:latin typeface="+mn-lt"/>
              </a:rPr>
              <a:t>, </a:t>
            </a:r>
            <a:r>
              <a:rPr lang="fr-FR" i="1" dirty="0" err="1">
                <a:latin typeface="+mn-lt"/>
              </a:rPr>
              <a:t>Review</a:t>
            </a:r>
            <a:r>
              <a:rPr lang="fr-FR" i="1" dirty="0">
                <a:latin typeface="+mn-lt"/>
              </a:rPr>
              <a:t> Article </a:t>
            </a:r>
            <a:r>
              <a:rPr lang="fr-FR" i="1" dirty="0" err="1">
                <a:latin typeface="+mn-lt"/>
              </a:rPr>
              <a:t>Diuretic</a:t>
            </a:r>
            <a:r>
              <a:rPr lang="fr-FR" i="1" dirty="0">
                <a:latin typeface="+mn-lt"/>
              </a:rPr>
              <a:t> </a:t>
            </a:r>
            <a:r>
              <a:rPr lang="fr-FR" i="1" dirty="0" err="1">
                <a:latin typeface="+mn-lt"/>
              </a:rPr>
              <a:t>therapy</a:t>
            </a:r>
            <a:r>
              <a:rPr lang="fr-FR" i="1" dirty="0">
                <a:latin typeface="+mn-lt"/>
              </a:rPr>
              <a:t> </a:t>
            </a:r>
            <a:r>
              <a:rPr lang="fr-FR" i="1" dirty="0" err="1">
                <a:latin typeface="+mn-lt"/>
              </a:rPr>
              <a:t>D.Craig</a:t>
            </a:r>
            <a:r>
              <a:rPr lang="fr-FR" i="1" dirty="0">
                <a:latin typeface="+mn-lt"/>
              </a:rPr>
              <a:t> </a:t>
            </a:r>
            <a:r>
              <a:rPr lang="fr-FR" i="1" dirty="0" err="1">
                <a:latin typeface="+mn-lt"/>
              </a:rPr>
              <a:t>Brater</a:t>
            </a:r>
            <a:r>
              <a:rPr lang="fr-FR" i="1" dirty="0">
                <a:latin typeface="+mn-lt"/>
              </a:rPr>
              <a:t>, MD, NEJM 1998</a:t>
            </a:r>
          </a:p>
        </p:txBody>
      </p:sp>
      <p:sp>
        <p:nvSpPr>
          <p:cNvPr id="41987" name="ZoneTexte 7"/>
          <p:cNvSpPr txBox="1">
            <a:spLocks noChangeArrowheads="1"/>
          </p:cNvSpPr>
          <p:nvPr/>
        </p:nvSpPr>
        <p:spPr bwMode="auto">
          <a:xfrm>
            <a:off x="76200" y="1154113"/>
            <a:ext cx="16764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Ins Rénale</a:t>
            </a:r>
          </a:p>
        </p:txBody>
      </p:sp>
      <p:sp>
        <p:nvSpPr>
          <p:cNvPr id="41988" name="ZoneTexte 8"/>
          <p:cNvSpPr txBox="1">
            <a:spLocks noChangeArrowheads="1"/>
          </p:cNvSpPr>
          <p:nvPr/>
        </p:nvSpPr>
        <p:spPr bwMode="auto">
          <a:xfrm>
            <a:off x="2057400" y="1154113"/>
            <a:ext cx="21336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Sd Nephrotique.</a:t>
            </a:r>
          </a:p>
        </p:txBody>
      </p:sp>
      <p:sp>
        <p:nvSpPr>
          <p:cNvPr id="41989" name="ZoneTexte 9"/>
          <p:cNvSpPr txBox="1">
            <a:spLocks noChangeArrowheads="1"/>
          </p:cNvSpPr>
          <p:nvPr/>
        </p:nvSpPr>
        <p:spPr bwMode="auto">
          <a:xfrm>
            <a:off x="6934200" y="1154113"/>
            <a:ext cx="21336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Cirrhose</a:t>
            </a:r>
          </a:p>
        </p:txBody>
      </p:sp>
      <p:sp>
        <p:nvSpPr>
          <p:cNvPr id="41990" name="ZoneTexte 10"/>
          <p:cNvSpPr txBox="1">
            <a:spLocks noChangeArrowheads="1"/>
          </p:cNvSpPr>
          <p:nvPr/>
        </p:nvSpPr>
        <p:spPr bwMode="auto">
          <a:xfrm>
            <a:off x="4343400" y="1154113"/>
            <a:ext cx="24384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Cardiopathie congestive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324100" y="4378325"/>
            <a:ext cx="1600200" cy="36988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D </a:t>
            </a:r>
            <a:r>
              <a:rPr lang="fr-FR" dirty="0" err="1">
                <a:latin typeface="+mn-lt"/>
              </a:rPr>
              <a:t>tzd</a:t>
            </a:r>
            <a:endParaRPr lang="fr-FR" dirty="0"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324100" y="3449638"/>
            <a:ext cx="1600200" cy="3698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D. de l’anse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400800" y="3079750"/>
            <a:ext cx="1447800" cy="3698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D </a:t>
            </a:r>
            <a:r>
              <a:rPr lang="fr-FR" dirty="0" err="1">
                <a:latin typeface="+mn-lt"/>
              </a:rPr>
              <a:t>tzd</a:t>
            </a:r>
            <a:endParaRPr lang="fr-FR" dirty="0">
              <a:latin typeface="+mn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353300" y="1979613"/>
            <a:ext cx="1295400" cy="307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8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>
                <a:latin typeface="+mn-lt"/>
              </a:rPr>
              <a:t>spironolactone</a:t>
            </a:r>
            <a:endParaRPr lang="fr-FR" sz="1400" dirty="0">
              <a:latin typeface="+mn-lt"/>
            </a:endParaRPr>
          </a:p>
        </p:txBody>
      </p:sp>
      <p:sp>
        <p:nvSpPr>
          <p:cNvPr id="41995" name="ZoneTexte 22"/>
          <p:cNvSpPr txBox="1">
            <a:spLocks noChangeArrowheads="1"/>
          </p:cNvSpPr>
          <p:nvPr/>
        </p:nvSpPr>
        <p:spPr bwMode="auto">
          <a:xfrm>
            <a:off x="6134100" y="1917700"/>
            <a:ext cx="8001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latin typeface="Calibri" pitchFamily="34" charset="0"/>
              </a:rPr>
              <a:t>Légère</a:t>
            </a:r>
          </a:p>
        </p:txBody>
      </p:sp>
      <p:sp>
        <p:nvSpPr>
          <p:cNvPr id="41996" name="ZoneTexte 24"/>
          <p:cNvSpPr txBox="1">
            <a:spLocks noChangeArrowheads="1"/>
          </p:cNvSpPr>
          <p:nvPr/>
        </p:nvSpPr>
        <p:spPr bwMode="auto">
          <a:xfrm>
            <a:off x="6096000" y="2438400"/>
            <a:ext cx="8001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latin typeface="Calibri" pitchFamily="34" charset="0"/>
              </a:rPr>
              <a:t>Cl &gt; 50</a:t>
            </a:r>
          </a:p>
        </p:txBody>
      </p:sp>
      <p:sp>
        <p:nvSpPr>
          <p:cNvPr id="41997" name="ZoneTexte 25"/>
          <p:cNvSpPr txBox="1">
            <a:spLocks noChangeArrowheads="1"/>
          </p:cNvSpPr>
          <p:nvPr/>
        </p:nvSpPr>
        <p:spPr bwMode="auto">
          <a:xfrm>
            <a:off x="4324350" y="1917700"/>
            <a:ext cx="16764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latin typeface="Calibri" pitchFamily="34" charset="0"/>
              </a:rPr>
              <a:t>Moyenne - Sévère</a:t>
            </a:r>
          </a:p>
          <a:p>
            <a:pPr algn="ctr"/>
            <a:endParaRPr lang="fr-FR" sz="1400">
              <a:latin typeface="Calibri" pitchFamily="34" charset="0"/>
            </a:endParaRPr>
          </a:p>
        </p:txBody>
      </p:sp>
      <p:sp>
        <p:nvSpPr>
          <p:cNvPr id="41998" name="ZoneTexte 26"/>
          <p:cNvSpPr txBox="1">
            <a:spLocks noChangeArrowheads="1"/>
          </p:cNvSpPr>
          <p:nvPr/>
        </p:nvSpPr>
        <p:spPr bwMode="auto">
          <a:xfrm>
            <a:off x="7391400" y="2438400"/>
            <a:ext cx="8001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latin typeface="Calibri" pitchFamily="34" charset="0"/>
              </a:rPr>
              <a:t>Cl &gt; 50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324100" y="5178425"/>
            <a:ext cx="1600200" cy="3079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>
                <a:latin typeface="+mn-lt"/>
              </a:rPr>
              <a:t>spironolactone</a:t>
            </a:r>
            <a:endParaRPr lang="fr-FR" sz="1400" dirty="0">
              <a:latin typeface="+mn-lt"/>
            </a:endParaRPr>
          </a:p>
        </p:txBody>
      </p:sp>
      <p:cxnSp>
        <p:nvCxnSpPr>
          <p:cNvPr id="30" name="Forme 29"/>
          <p:cNvCxnSpPr>
            <a:stCxn id="41987" idx="2"/>
            <a:endCxn id="17" idx="1"/>
          </p:cNvCxnSpPr>
          <p:nvPr/>
        </p:nvCxnSpPr>
        <p:spPr>
          <a:xfrm rot="16200000" flipH="1">
            <a:off x="564356" y="1874044"/>
            <a:ext cx="2109788" cy="14097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Forme 31"/>
          <p:cNvCxnSpPr>
            <a:stCxn id="41997" idx="2"/>
            <a:endCxn id="17" idx="3"/>
          </p:cNvCxnSpPr>
          <p:nvPr/>
        </p:nvCxnSpPr>
        <p:spPr>
          <a:xfrm rot="5400000">
            <a:off x="3839368" y="2310607"/>
            <a:ext cx="1408113" cy="123825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41988" idx="2"/>
            <a:endCxn id="17" idx="0"/>
          </p:cNvCxnSpPr>
          <p:nvPr/>
        </p:nvCxnSpPr>
        <p:spPr>
          <a:xfrm rot="5400000">
            <a:off x="2162176" y="2486025"/>
            <a:ext cx="192405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41989" idx="2"/>
            <a:endCxn id="22" idx="0"/>
          </p:cNvCxnSpPr>
          <p:nvPr/>
        </p:nvCxnSpPr>
        <p:spPr>
          <a:xfrm rot="5400000">
            <a:off x="7773194" y="17518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rc 38"/>
          <p:cNvCxnSpPr>
            <a:stCxn id="41996" idx="1"/>
            <a:endCxn id="21" idx="1"/>
          </p:cNvCxnSpPr>
          <p:nvPr/>
        </p:nvCxnSpPr>
        <p:spPr>
          <a:xfrm rot="10800000" flipH="1" flipV="1">
            <a:off x="6096000" y="2592388"/>
            <a:ext cx="304800" cy="673100"/>
          </a:xfrm>
          <a:prstGeom prst="curvedConnector3">
            <a:avLst>
              <a:gd name="adj1" fmla="val -75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rc 40"/>
          <p:cNvCxnSpPr>
            <a:stCxn id="41998" idx="3"/>
            <a:endCxn id="21" idx="3"/>
          </p:cNvCxnSpPr>
          <p:nvPr/>
        </p:nvCxnSpPr>
        <p:spPr>
          <a:xfrm flipH="1">
            <a:off x="7848600" y="2592388"/>
            <a:ext cx="342900" cy="673100"/>
          </a:xfrm>
          <a:prstGeom prst="curvedConnector3">
            <a:avLst>
              <a:gd name="adj1" fmla="val -6666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Diurétique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394" cy="3342640"/>
        </p:xfrm>
        <a:graphic>
          <a:graphicData uri="http://schemas.openxmlformats.org/drawingml/2006/table">
            <a:tbl>
              <a:tblPr/>
              <a:tblGrid>
                <a:gridCol w="1295399"/>
                <a:gridCol w="1295399"/>
                <a:gridCol w="1295399"/>
                <a:gridCol w="1295399"/>
                <a:gridCol w="1295399"/>
                <a:gridCol w="129539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De l’Anse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thiazidique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Épargne potassique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Diamox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Vaptan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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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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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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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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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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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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CO2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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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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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Ca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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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Mg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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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H2O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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ea typeface="Wingdings" pitchFamily="2" charset="2"/>
                          <a:cs typeface="Wingdings" pitchFamily="2" charset="2"/>
                        </a:rPr>
                        <a:t>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6334126"/>
            <a:ext cx="60960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</a:rPr>
              <a:t>http://www.cybermedicine2000.com/pharmacology2000/Autonomics/Adrenergics1/Adrenergic-46.htm</a:t>
            </a:r>
          </a:p>
        </p:txBody>
      </p:sp>
      <p:sp>
        <p:nvSpPr>
          <p:cNvPr id="36932" name="Rectangle 5"/>
          <p:cNvSpPr>
            <a:spLocks noChangeArrowheads="1"/>
          </p:cNvSpPr>
          <p:nvPr/>
        </p:nvSpPr>
        <p:spPr bwMode="auto">
          <a:xfrm>
            <a:off x="609600" y="5562600"/>
            <a:ext cx="6553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dirty="0">
                <a:latin typeface="Calibri" pitchFamily="34" charset="0"/>
              </a:rPr>
              <a:t>394.Martinez-Maldonado, M. and H. R. </a:t>
            </a:r>
            <a:r>
              <a:rPr lang="fr-FR" sz="1100" dirty="0" err="1">
                <a:latin typeface="Calibri" pitchFamily="34" charset="0"/>
              </a:rPr>
              <a:t>Cordova</a:t>
            </a:r>
            <a:r>
              <a:rPr lang="fr-FR" sz="1100" dirty="0">
                <a:latin typeface="Calibri" pitchFamily="34" charset="0"/>
              </a:rPr>
              <a:t>. Cellular and </a:t>
            </a:r>
            <a:r>
              <a:rPr lang="fr-FR" sz="1100" dirty="0" err="1">
                <a:latin typeface="Calibri" pitchFamily="34" charset="0"/>
              </a:rPr>
              <a:t>molecular</a:t>
            </a:r>
            <a:r>
              <a:rPr lang="fr-FR" sz="1100" dirty="0">
                <a:latin typeface="Calibri" pitchFamily="34" charset="0"/>
              </a:rPr>
              <a:t> aspects of the </a:t>
            </a:r>
            <a:r>
              <a:rPr lang="fr-FR" sz="1100" dirty="0" err="1">
                <a:latin typeface="Calibri" pitchFamily="34" charset="0"/>
              </a:rPr>
              <a:t>renal</a:t>
            </a:r>
            <a:r>
              <a:rPr lang="fr-FR" sz="1100" dirty="0">
                <a:latin typeface="Calibri" pitchFamily="34" charset="0"/>
              </a:rPr>
              <a:t> </a:t>
            </a:r>
            <a:r>
              <a:rPr lang="fr-FR" sz="1100" dirty="0" err="1">
                <a:latin typeface="Calibri" pitchFamily="34" charset="0"/>
              </a:rPr>
              <a:t>effects</a:t>
            </a:r>
            <a:r>
              <a:rPr lang="fr-FR" sz="1100" dirty="0">
                <a:latin typeface="Calibri" pitchFamily="34" charset="0"/>
              </a:rPr>
              <a:t> of </a:t>
            </a:r>
            <a:r>
              <a:rPr lang="fr-FR" sz="1100" dirty="0" err="1">
                <a:latin typeface="Calibri" pitchFamily="34" charset="0"/>
              </a:rPr>
              <a:t>diuretic</a:t>
            </a:r>
            <a:r>
              <a:rPr lang="fr-FR" sz="1100" dirty="0">
                <a:latin typeface="Calibri" pitchFamily="34" charset="0"/>
              </a:rPr>
              <a:t> agents. </a:t>
            </a:r>
            <a:r>
              <a:rPr lang="fr-FR" sz="1100" dirty="0" err="1">
                <a:latin typeface="Calibri" pitchFamily="34" charset="0"/>
              </a:rPr>
              <a:t>Kidney</a:t>
            </a:r>
            <a:r>
              <a:rPr lang="fr-FR" sz="1100" dirty="0">
                <a:latin typeface="Calibri" pitchFamily="34" charset="0"/>
              </a:rPr>
              <a:t> Int. 38: 632–641, 1990.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Résistance aux diurétiques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/>
              <a:t>Adhérence du patient ?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fr-FR" dirty="0" smtClean="0"/>
              <a:t>Prise de </a:t>
            </a:r>
            <a:r>
              <a:rPr lang="fr-FR" dirty="0" err="1" smtClean="0"/>
              <a:t>NaCL</a:t>
            </a:r>
            <a:r>
              <a:rPr lang="fr-FR" dirty="0" smtClean="0"/>
              <a:t> / H2O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fr-FR" dirty="0" smtClean="0"/>
              <a:t>Oubli du traitement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fr-FR" dirty="0" smtClean="0"/>
              <a:t>Effet « rebond »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/>
              <a:t>Absorption 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/>
              <a:t>Physiopathologie ? (ex cirrhose)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dirty="0" err="1" smtClean="0"/>
              <a:t>Hypoalbuminémie</a:t>
            </a:r>
            <a:r>
              <a:rPr lang="fr-FR" dirty="0" smtClean="0"/>
              <a:t>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/>
              <a:t>Volume sanguin circulant.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/>
              <a:t>AINS.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766" y="796208"/>
            <a:ext cx="8657837" cy="608771"/>
          </a:xfrm>
        </p:spPr>
        <p:txBody>
          <a:bodyPr>
            <a:noAutofit/>
          </a:bodyPr>
          <a:lstStyle/>
          <a:p>
            <a:r>
              <a:rPr sz="2200" dirty="0" smtClean="0"/>
              <a:t>Chronic Kidney Disease and the Risks of Death, Cardiovascular Events, and Hospitalizatio</a:t>
            </a:r>
            <a:r>
              <a:rPr lang="nl-BE" sz="2200" dirty="0" smtClean="0"/>
              <a:t>n. </a:t>
            </a:r>
            <a:br>
              <a:rPr lang="nl-BE" sz="2200" dirty="0" smtClean="0"/>
            </a:br>
            <a:r>
              <a:rPr lang="nl-BE" sz="2200" dirty="0" smtClean="0"/>
              <a:t>Alan Go et al. </a:t>
            </a:r>
            <a:r>
              <a:rPr sz="2200" dirty="0" smtClean="0"/>
              <a:t>N Engl J Med 2004;351:1296-305.  </a:t>
            </a:r>
            <a:br>
              <a:rPr sz="2200" dirty="0" smtClean="0"/>
            </a:b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97214"/>
            <a:ext cx="8229600" cy="868363"/>
          </a:xfrm>
        </p:spPr>
        <p:txBody>
          <a:bodyPr>
            <a:normAutofit fontScale="47500" lnSpcReduction="20000"/>
          </a:bodyPr>
          <a:lstStyle/>
          <a:p>
            <a:r>
              <a:rPr dirty="0" smtClean="0"/>
              <a:t>We estimated the longitudinal glomerular filtration rate (GFR) among 1,120,295 adults within a large, integrated system of health care delivery in whom serum creati- nine had been measured between 1996 and 2000 and who had not undergone dialysis or kidney transplantation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992013"/>
            <a:ext cx="3505200" cy="3073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17691"/>
            <a:ext cx="4724400" cy="336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>
            <a:spLocks/>
          </p:cNvSpPr>
          <p:nvPr/>
        </p:nvSpPr>
        <p:spPr bwMode="auto">
          <a:xfrm>
            <a:off x="8217405" y="6536046"/>
            <a:ext cx="658198" cy="18394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1200" dirty="0" smtClean="0">
                <a:solidFill>
                  <a:srgbClr val="15426B"/>
                </a:solidFill>
                <a:latin typeface="Arial" charset="0"/>
                <a:cs typeface="Arial" charset="0"/>
                <a:sym typeface="Arial" charset="0"/>
              </a:rPr>
              <a:t>17</a:t>
            </a:r>
            <a:endParaRPr lang="en-US" sz="1200" dirty="0">
              <a:solidFill>
                <a:srgbClr val="15426B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441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Mortalité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ea typeface="MS PGothic"/>
                <a:cs typeface="MS PGothic"/>
              </a:rPr>
              <a:t>Evaluation clinique de la volémie</a:t>
            </a:r>
          </a:p>
        </p:txBody>
      </p:sp>
      <p:sp>
        <p:nvSpPr>
          <p:cNvPr id="37890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BE" dirty="0" smtClean="0">
                <a:ea typeface="MS PGothic"/>
                <a:cs typeface="MS PGothic"/>
              </a:rPr>
              <a:t>Paramètres importants à avoir</a:t>
            </a:r>
            <a:r>
              <a:rPr lang="fr-FR" altLang="ja-JP" dirty="0" smtClean="0">
                <a:cs typeface="MS PGothic"/>
              </a:rPr>
              <a:t>:</a:t>
            </a:r>
          </a:p>
          <a:p>
            <a:pPr lvl="1"/>
            <a:r>
              <a:rPr lang="fr-FR" dirty="0" err="1" smtClean="0">
                <a:ea typeface="MS PGothic"/>
                <a:cs typeface="MS PGothic"/>
              </a:rPr>
              <a:t>Hypervolémie</a:t>
            </a:r>
            <a:r>
              <a:rPr lang="fr-FR" dirty="0" smtClean="0">
                <a:ea typeface="MS PGothic"/>
                <a:cs typeface="MS PGothic"/>
              </a:rPr>
              <a:t> </a:t>
            </a:r>
            <a:r>
              <a:rPr lang="fr-FR" dirty="0" err="1" smtClean="0">
                <a:ea typeface="MS PGothic"/>
                <a:cs typeface="MS PGothic"/>
                <a:sym typeface="Wingdings" pitchFamily="2" charset="2"/>
              </a:rPr>
              <a:t></a:t>
            </a:r>
            <a:r>
              <a:rPr lang="fr-FR" dirty="0" smtClean="0">
                <a:ea typeface="MS PGothic"/>
                <a:cs typeface="MS PGothic"/>
                <a:sym typeface="Wingdings" pitchFamily="2" charset="2"/>
              </a:rPr>
              <a:t> a</a:t>
            </a:r>
            <a:r>
              <a:rPr lang="fr-FR" dirty="0" smtClean="0">
                <a:ea typeface="MS PGothic"/>
                <a:cs typeface="MS PGothic"/>
              </a:rPr>
              <a:t>ugmentation de la PVC, de la TA et du poids </a:t>
            </a:r>
          </a:p>
          <a:p>
            <a:pPr lvl="1">
              <a:buFont typeface="Arial" charset="0"/>
              <a:buNone/>
            </a:pPr>
            <a:r>
              <a:rPr lang="fr-FR" dirty="0" smtClean="0">
                <a:ea typeface="MS PGothic"/>
                <a:cs typeface="MS PGothic"/>
                <a:sym typeface="Wingdings" pitchFamily="2" charset="2"/>
              </a:rPr>
              <a:t>	</a:t>
            </a:r>
            <a:r>
              <a:rPr lang="fr-FR" i="1" dirty="0" smtClean="0">
                <a:solidFill>
                  <a:srgbClr val="FF0000"/>
                </a:solidFill>
                <a:ea typeface="MS PGothic"/>
                <a:cs typeface="MS PGothic"/>
                <a:sym typeface="Wingdings" pitchFamily="2" charset="2"/>
              </a:rPr>
              <a:t>(selon l’étude de Mark H. et al., le RR de décès pour une PVC augmentée est de 1,15 chez l’insuffisant cardiaque, NEJM)</a:t>
            </a:r>
            <a:endParaRPr lang="fr-FR" i="1" dirty="0" smtClean="0">
              <a:solidFill>
                <a:srgbClr val="FF0000"/>
              </a:solidFill>
              <a:ea typeface="MS PGothic"/>
              <a:cs typeface="MS PGothic"/>
            </a:endParaRPr>
          </a:p>
          <a:p>
            <a:pPr lvl="1"/>
            <a:r>
              <a:rPr lang="fr-FR" dirty="0" err="1" smtClean="0">
                <a:ea typeface="MS PGothic"/>
                <a:cs typeface="MS PGothic"/>
              </a:rPr>
              <a:t>Hypovolémie</a:t>
            </a:r>
            <a:r>
              <a:rPr lang="fr-FR" dirty="0" smtClean="0">
                <a:ea typeface="MS PGothic"/>
                <a:cs typeface="MS PGothic"/>
              </a:rPr>
              <a:t> </a:t>
            </a:r>
            <a:r>
              <a:rPr lang="fr-FR" dirty="0" err="1" smtClean="0">
                <a:ea typeface="MS PGothic"/>
                <a:cs typeface="MS PGothic"/>
                <a:sym typeface="Wingdings" pitchFamily="2" charset="2"/>
              </a:rPr>
              <a:t></a:t>
            </a:r>
            <a:r>
              <a:rPr lang="fr-FR" dirty="0" smtClean="0">
                <a:ea typeface="MS PGothic"/>
                <a:cs typeface="MS PGothic"/>
                <a:sym typeface="Wingdings" pitchFamily="2" charset="2"/>
              </a:rPr>
              <a:t> diminution de la PVC, de la TA et du poids</a:t>
            </a:r>
          </a:p>
          <a:p>
            <a:pPr lvl="1">
              <a:buFont typeface="Arial" charset="0"/>
              <a:buNone/>
            </a:pPr>
            <a:endParaRPr lang="fr-FR" dirty="0" smtClean="0">
              <a:ea typeface="MS PGothic"/>
              <a:cs typeface="MS PGothic"/>
              <a:sym typeface="Wingdings" pitchFamily="2" charset="2"/>
            </a:endParaRPr>
          </a:p>
        </p:txBody>
      </p:sp>
      <p:cxnSp>
        <p:nvCxnSpPr>
          <p:cNvPr id="9" name="Connecteur droit 8"/>
          <p:cNvCxnSpPr>
            <a:cxnSpLocks noChangeShapeType="1"/>
          </p:cNvCxnSpPr>
          <p:nvPr/>
        </p:nvCxnSpPr>
        <p:spPr bwMode="auto">
          <a:xfrm>
            <a:off x="1014413" y="4948238"/>
            <a:ext cx="1001712" cy="387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" name="Connecteur droit 10"/>
          <p:cNvCxnSpPr>
            <a:cxnSpLocks noChangeShapeType="1"/>
          </p:cNvCxnSpPr>
          <p:nvPr/>
        </p:nvCxnSpPr>
        <p:spPr bwMode="auto">
          <a:xfrm>
            <a:off x="2016125" y="5335588"/>
            <a:ext cx="39084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2" name="Ellipse 11"/>
          <p:cNvSpPr>
            <a:spLocks noChangeArrowheads="1"/>
          </p:cNvSpPr>
          <p:nvPr/>
        </p:nvSpPr>
        <p:spPr bwMode="auto">
          <a:xfrm>
            <a:off x="1446213" y="4706938"/>
            <a:ext cx="576262" cy="387350"/>
          </a:xfrm>
          <a:prstGeom prst="ellipse">
            <a:avLst/>
          </a:prstGeom>
          <a:solidFill>
            <a:srgbClr val="FCD5B5"/>
          </a:solidFill>
          <a:ln w="9525">
            <a:solidFill>
              <a:srgbClr val="FCD5B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16" name="Connecteur droit 15"/>
          <p:cNvCxnSpPr>
            <a:cxnSpLocks noChangeShapeType="1"/>
          </p:cNvCxnSpPr>
          <p:nvPr/>
        </p:nvCxnSpPr>
        <p:spPr bwMode="auto">
          <a:xfrm>
            <a:off x="2022475" y="4918075"/>
            <a:ext cx="234950" cy="112713"/>
          </a:xfrm>
          <a:prstGeom prst="line">
            <a:avLst/>
          </a:prstGeom>
          <a:noFill/>
          <a:ln w="25400">
            <a:solidFill>
              <a:srgbClr val="FCD5B5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8" name="Connecteur droit 17"/>
          <p:cNvCxnSpPr>
            <a:cxnSpLocks noChangeShapeType="1"/>
          </p:cNvCxnSpPr>
          <p:nvPr/>
        </p:nvCxnSpPr>
        <p:spPr bwMode="auto">
          <a:xfrm>
            <a:off x="1976438" y="5040313"/>
            <a:ext cx="234950" cy="112712"/>
          </a:xfrm>
          <a:prstGeom prst="line">
            <a:avLst/>
          </a:prstGeom>
          <a:noFill/>
          <a:ln w="25400">
            <a:solidFill>
              <a:srgbClr val="FCD5B5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9" name="Ellipse 18"/>
          <p:cNvSpPr>
            <a:spLocks noChangeArrowheads="1"/>
          </p:cNvSpPr>
          <p:nvPr/>
        </p:nvSpPr>
        <p:spPr bwMode="auto">
          <a:xfrm>
            <a:off x="2181225" y="4940300"/>
            <a:ext cx="1538288" cy="382588"/>
          </a:xfrm>
          <a:prstGeom prst="ellipse">
            <a:avLst/>
          </a:prstGeom>
          <a:solidFill>
            <a:srgbClr val="FCD5B5"/>
          </a:solidFill>
          <a:ln w="9525">
            <a:solidFill>
              <a:srgbClr val="FCD5B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" name="Ellipse 19"/>
          <p:cNvSpPr>
            <a:spLocks noChangeArrowheads="1"/>
          </p:cNvSpPr>
          <p:nvPr/>
        </p:nvSpPr>
        <p:spPr bwMode="auto">
          <a:xfrm>
            <a:off x="3719513" y="5157788"/>
            <a:ext cx="1704975" cy="58737"/>
          </a:xfrm>
          <a:prstGeom prst="ellipse">
            <a:avLst/>
          </a:prstGeom>
          <a:solidFill>
            <a:srgbClr val="FCD5B5"/>
          </a:solidFill>
          <a:ln w="9525">
            <a:solidFill>
              <a:srgbClr val="FCD5B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21" name="Connecteur droit 20"/>
          <p:cNvCxnSpPr>
            <a:cxnSpLocks noChangeShapeType="1"/>
          </p:cNvCxnSpPr>
          <p:nvPr/>
        </p:nvCxnSpPr>
        <p:spPr bwMode="auto">
          <a:xfrm>
            <a:off x="2024063" y="4983163"/>
            <a:ext cx="234950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2" name="Ellipse 21"/>
          <p:cNvSpPr>
            <a:spLocks noChangeArrowheads="1"/>
          </p:cNvSpPr>
          <p:nvPr/>
        </p:nvSpPr>
        <p:spPr bwMode="auto">
          <a:xfrm>
            <a:off x="2417763" y="5095875"/>
            <a:ext cx="312737" cy="120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24" name="Connecteur droit 23"/>
          <p:cNvCxnSpPr>
            <a:cxnSpLocks noChangeShapeType="1"/>
          </p:cNvCxnSpPr>
          <p:nvPr/>
        </p:nvCxnSpPr>
        <p:spPr bwMode="auto">
          <a:xfrm flipV="1">
            <a:off x="2024063" y="4918075"/>
            <a:ext cx="2360612" cy="301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8" name="Connecteur droit 27"/>
          <p:cNvCxnSpPr>
            <a:cxnSpLocks noChangeShapeType="1"/>
          </p:cNvCxnSpPr>
          <p:nvPr/>
        </p:nvCxnSpPr>
        <p:spPr bwMode="auto">
          <a:xfrm flipV="1">
            <a:off x="2536825" y="5138738"/>
            <a:ext cx="1997075" cy="19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7902" name="ZoneTexte 28"/>
          <p:cNvSpPr txBox="1">
            <a:spLocks noChangeArrowheads="1"/>
          </p:cNvSpPr>
          <p:nvPr/>
        </p:nvSpPr>
        <p:spPr bwMode="auto">
          <a:xfrm>
            <a:off x="4408488" y="4838700"/>
            <a:ext cx="576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PVC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772400" cy="1060450"/>
          </a:xfrm>
        </p:spPr>
        <p:txBody>
          <a:bodyPr/>
          <a:lstStyle/>
          <a:p>
            <a:r>
              <a:rPr lang="fr-FR" dirty="0"/>
              <a:t>Le Potassium c’est facile</a:t>
            </a:r>
          </a:p>
        </p:txBody>
      </p:sp>
      <p:pic>
        <p:nvPicPr>
          <p:cNvPr id="6" name="Image 5" descr="ban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124200"/>
            <a:ext cx="1981200" cy="1981200"/>
          </a:xfrm>
          <a:prstGeom prst="rect">
            <a:avLst/>
          </a:prstGeom>
        </p:spPr>
      </p:pic>
      <p:sp>
        <p:nvSpPr>
          <p:cNvPr id="7" name="Triangle isocèle 6"/>
          <p:cNvSpPr/>
          <p:nvPr/>
        </p:nvSpPr>
        <p:spPr>
          <a:xfrm>
            <a:off x="2590800" y="2162175"/>
            <a:ext cx="3962400" cy="3200400"/>
          </a:xfrm>
          <a:prstGeom prst="triangle">
            <a:avLst/>
          </a:prstGeom>
          <a:noFill/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17513"/>
            <a:ext cx="3827463" cy="417513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Introduction</a:t>
            </a:r>
            <a:endParaRPr lang="fr-FR" sz="4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43438" y="620713"/>
            <a:ext cx="4500562" cy="676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400"/>
              <a:t>Physiologie des apports/pertes</a:t>
            </a:r>
          </a:p>
        </p:txBody>
      </p:sp>
      <p:pic>
        <p:nvPicPr>
          <p:cNvPr id="35844" name="Picture 4" descr="anatomietube diges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36838"/>
            <a:ext cx="2465387" cy="3698875"/>
          </a:xfrm>
          <a:prstGeom prst="rect">
            <a:avLst/>
          </a:prstGeom>
          <a:noFill/>
        </p:spPr>
      </p:pic>
      <p:pic>
        <p:nvPicPr>
          <p:cNvPr id="35845" name="Picture 5" descr="nephr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068638"/>
            <a:ext cx="1871663" cy="2487612"/>
          </a:xfrm>
          <a:prstGeom prst="rect">
            <a:avLst/>
          </a:prstGeom>
          <a:noFill/>
        </p:spPr>
      </p:pic>
      <p:pic>
        <p:nvPicPr>
          <p:cNvPr id="35846" name="Picture 6" descr="Na 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2349500"/>
            <a:ext cx="2192337" cy="1754188"/>
          </a:xfrm>
          <a:prstGeom prst="rect">
            <a:avLst/>
          </a:prstGeom>
          <a:noFill/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411413" y="1700213"/>
            <a:ext cx="4392612" cy="1614487"/>
          </a:xfrm>
          <a:prstGeom prst="rect">
            <a:avLst/>
          </a:prstGeom>
          <a:solidFill>
            <a:srgbClr val="CCFFCC">
              <a:alpha val="39999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Intracellulaire</a:t>
            </a:r>
          </a:p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900113" y="2205038"/>
            <a:ext cx="3587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1547813" y="6308725"/>
            <a:ext cx="1444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6443663" y="3644900"/>
            <a:ext cx="144145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2268538" y="429260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V="1">
            <a:off x="5148263" y="3573463"/>
            <a:ext cx="1728787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323850" y="1844675"/>
            <a:ext cx="151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/>
              <a:t>100 mmol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1763713" y="6381750"/>
            <a:ext cx="295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/>
              <a:t>10 mmol, peut se majorer jusque 60%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5940425" y="6092825"/>
            <a:ext cx="295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/>
              <a:t>90 mmol, peut diminuer.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7596188" y="2708275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/>
              <a:t>Aldostérone</a:t>
            </a:r>
          </a:p>
          <a:p>
            <a:pPr>
              <a:spcBef>
                <a:spcPct val="50000"/>
              </a:spcBef>
            </a:pPr>
            <a:r>
              <a:rPr lang="fr-FR" sz="1200"/>
              <a:t>[Sodium]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Hyperkaliémie: Le bilan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1/ Exclure fausse hyperK+</a:t>
            </a:r>
          </a:p>
          <a:p>
            <a:r>
              <a:rPr lang="fr-FR"/>
              <a:t>2/ Evaluer la cause</a:t>
            </a:r>
          </a:p>
          <a:p>
            <a:r>
              <a:rPr lang="fr-FR"/>
              <a:t>3/ Evaluer la cinétique de progression</a:t>
            </a:r>
          </a:p>
          <a:p>
            <a:r>
              <a:rPr lang="fr-FR"/>
              <a:t>4/ Evaluer les possibilité d’élimination.</a:t>
            </a:r>
          </a:p>
          <a:p>
            <a:r>
              <a:rPr lang="fr-FR"/>
              <a:t>5/ Evaluer l’elimination rénale (sédiment).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Hyperkaliémie: Thérapeutique</a:t>
            </a:r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2" cy="345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1"/>
                <a:gridCol w="3886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MOYEN THERAPEUTIQUE</a:t>
                      </a:r>
                    </a:p>
                    <a:p>
                      <a:endParaRPr lang="fr-FR" dirty="0"/>
                    </a:p>
                  </a:txBody>
                  <a:tcPr marL="86359" marR="863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COMMENTAIRES</a:t>
                      </a:r>
                      <a:endParaRPr lang="fr-FR" dirty="0"/>
                    </a:p>
                  </a:txBody>
                  <a:tcPr marL="86359" marR="8635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Arrêt de la cause.</a:t>
                      </a:r>
                    </a:p>
                  </a:txBody>
                  <a:tcPr marL="86359" marR="863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Anamnèse parfois difficile (Diététique)</a:t>
                      </a:r>
                      <a:endParaRPr lang="fr-FR" dirty="0"/>
                    </a:p>
                  </a:txBody>
                  <a:tcPr marL="86359" marR="8635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Les </a:t>
                      </a:r>
                      <a:r>
                        <a:rPr lang="fr-FR" dirty="0" err="1" smtClean="0"/>
                        <a:t>Kayexlates-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Sorbisterit</a:t>
                      </a:r>
                      <a:endParaRPr lang="fr-FR" dirty="0" smtClean="0"/>
                    </a:p>
                  </a:txBody>
                  <a:tcPr marL="86359" marR="863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COLOTOXIQUE? ACIDOSE ?</a:t>
                      </a:r>
                      <a:endParaRPr lang="fr-FR" dirty="0"/>
                    </a:p>
                  </a:txBody>
                  <a:tcPr marL="86359" marR="8635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Glucose Insuline</a:t>
                      </a:r>
                    </a:p>
                    <a:p>
                      <a:endParaRPr lang="fr-FR" dirty="0"/>
                    </a:p>
                  </a:txBody>
                  <a:tcPr marL="86359" marR="863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Salle d’Urgence</a:t>
                      </a:r>
                      <a:endParaRPr lang="fr-FR" dirty="0"/>
                    </a:p>
                  </a:txBody>
                  <a:tcPr marL="86359" marR="8635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Le Bicarbonate</a:t>
                      </a:r>
                      <a:endParaRPr lang="fr-FR" dirty="0"/>
                    </a:p>
                  </a:txBody>
                  <a:tcPr marL="86359" marR="863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Easy</a:t>
                      </a:r>
                      <a:r>
                        <a:rPr lang="fr-FR" dirty="0" smtClean="0"/>
                        <a:t>: mais shift</a:t>
                      </a:r>
                      <a:r>
                        <a:rPr lang="fr-FR" baseline="0" dirty="0" smtClean="0"/>
                        <a:t> cellulaire.</a:t>
                      </a:r>
                      <a:endParaRPr lang="fr-FR" dirty="0"/>
                    </a:p>
                  </a:txBody>
                  <a:tcPr marL="86359" marR="8635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les </a:t>
                      </a:r>
                      <a:r>
                        <a:rPr lang="fr-FR" dirty="0" err="1" smtClean="0"/>
                        <a:t>Betamimétique</a:t>
                      </a:r>
                      <a:r>
                        <a:rPr lang="fr-FR" dirty="0" smtClean="0"/>
                        <a:t>.</a:t>
                      </a:r>
                    </a:p>
                    <a:p>
                      <a:endParaRPr lang="fr-FR" dirty="0"/>
                    </a:p>
                  </a:txBody>
                  <a:tcPr marL="86359" marR="863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Salle d’Urgence</a:t>
                      </a:r>
                      <a:endParaRPr lang="fr-FR" dirty="0"/>
                    </a:p>
                  </a:txBody>
                  <a:tcPr marL="86359" marR="8635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Les Diurétiques</a:t>
                      </a:r>
                    </a:p>
                    <a:p>
                      <a:endParaRPr lang="fr-FR" dirty="0"/>
                    </a:p>
                  </a:txBody>
                  <a:tcPr marL="86359" marR="863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Easy</a:t>
                      </a:r>
                      <a:r>
                        <a:rPr lang="fr-FR" dirty="0" smtClean="0"/>
                        <a:t> mais </a:t>
                      </a:r>
                      <a:r>
                        <a:rPr lang="fr-FR" dirty="0" err="1" smtClean="0"/>
                        <a:t>hypovolémie</a:t>
                      </a:r>
                      <a:endParaRPr lang="fr-FR" dirty="0"/>
                    </a:p>
                  </a:txBody>
                  <a:tcPr marL="86359" marR="8635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Le rôle du calcium</a:t>
                      </a:r>
                    </a:p>
                  </a:txBody>
                  <a:tcPr marL="86359" marR="863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Salle</a:t>
                      </a:r>
                      <a:r>
                        <a:rPr lang="fr-FR" baseline="0" dirty="0" smtClean="0"/>
                        <a:t> d’Urgence</a:t>
                      </a:r>
                      <a:endParaRPr lang="fr-FR" dirty="0"/>
                    </a:p>
                  </a:txBody>
                  <a:tcPr marL="86359" marR="8635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Le rôle de la dialyse.</a:t>
                      </a:r>
                    </a:p>
                    <a:p>
                      <a:endParaRPr lang="fr-FR" dirty="0" smtClean="0"/>
                    </a:p>
                  </a:txBody>
                  <a:tcPr marL="86359" marR="863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Cathéter</a:t>
                      </a:r>
                      <a:r>
                        <a:rPr lang="fr-FR" baseline="0" dirty="0" smtClean="0"/>
                        <a:t> … Fistule AV</a:t>
                      </a:r>
                      <a:endParaRPr lang="fr-FR" dirty="0"/>
                    </a:p>
                  </a:txBody>
                  <a:tcPr marL="86359" marR="86359"/>
                </a:tc>
              </a:tr>
            </a:tbl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0825" y="5949950"/>
            <a:ext cx="8642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i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SI DOUTE TOUJOURS PREVENIR LE NEPHROLOGUE </a:t>
            </a:r>
          </a:p>
          <a:p>
            <a:pPr algn="ctr">
              <a:spcBef>
                <a:spcPct val="50000"/>
              </a:spcBef>
            </a:pPr>
            <a:r>
              <a:rPr lang="fr-FR" i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UNE PLACE EN DIALYSE NE S’IMPROVISE PAS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Case pharmaco 1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Patient de 83 ans.</a:t>
            </a:r>
          </a:p>
          <a:p>
            <a:r>
              <a:rPr lang="fr-FR" dirty="0" smtClean="0"/>
              <a:t>HTA - Diabète Cardiopathie </a:t>
            </a:r>
            <a:r>
              <a:rPr lang="fr-FR" dirty="0" err="1" smtClean="0"/>
              <a:t>ishémique</a:t>
            </a:r>
            <a:r>
              <a:rPr lang="fr-FR" dirty="0" smtClean="0"/>
              <a:t> pontée .créatinine 0,8 mg/</a:t>
            </a:r>
            <a:r>
              <a:rPr lang="fr-FR" dirty="0" err="1" smtClean="0"/>
              <a:t>dL</a:t>
            </a:r>
            <a:r>
              <a:rPr lang="fr-FR" dirty="0" smtClean="0"/>
              <a:t>, </a:t>
            </a:r>
            <a:r>
              <a:rPr lang="fr-FR" dirty="0" err="1" smtClean="0"/>
              <a:t>microalbuminurie</a:t>
            </a:r>
            <a:endParaRPr lang="fr-FR" dirty="0" smtClean="0"/>
          </a:p>
          <a:p>
            <a:r>
              <a:rPr lang="fr-FR" dirty="0" smtClean="0"/>
              <a:t>R/ </a:t>
            </a:r>
          </a:p>
          <a:p>
            <a:pPr>
              <a:buNone/>
            </a:pPr>
            <a:r>
              <a:rPr lang="fr-FR" dirty="0" err="1" smtClean="0"/>
              <a:t>Lasix</a:t>
            </a:r>
            <a:r>
              <a:rPr lang="fr-FR" dirty="0" smtClean="0"/>
              <a:t> 2x 40 mg</a:t>
            </a:r>
          </a:p>
          <a:p>
            <a:pPr>
              <a:buNone/>
            </a:pPr>
            <a:r>
              <a:rPr lang="fr-FR" dirty="0" smtClean="0"/>
              <a:t>IEC full dose</a:t>
            </a:r>
          </a:p>
          <a:p>
            <a:pPr>
              <a:buNone/>
            </a:pPr>
            <a:r>
              <a:rPr lang="fr-FR" dirty="0" err="1" smtClean="0"/>
              <a:t>Aldactone</a:t>
            </a:r>
            <a:r>
              <a:rPr lang="fr-FR" dirty="0" smtClean="0"/>
              <a:t> 50 mg</a:t>
            </a:r>
          </a:p>
          <a:p>
            <a:pPr>
              <a:buNone/>
            </a:pPr>
            <a:r>
              <a:rPr lang="fr-FR" dirty="0" err="1" smtClean="0"/>
              <a:t>Metformine</a:t>
            </a:r>
            <a:r>
              <a:rPr lang="fr-FR" dirty="0" smtClean="0"/>
              <a:t> 3x850 mg</a:t>
            </a:r>
          </a:p>
          <a:p>
            <a:pPr>
              <a:buNone/>
            </a:pPr>
            <a:r>
              <a:rPr lang="fr-FR" dirty="0" smtClean="0"/>
              <a:t>Sulfamidé ADO</a:t>
            </a:r>
          </a:p>
          <a:p>
            <a:pPr>
              <a:buNone/>
            </a:pPr>
            <a:r>
              <a:rPr lang="fr-FR" dirty="0" smtClean="0"/>
              <a:t>Vitamine D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Consultation pour important </a:t>
            </a:r>
            <a:r>
              <a:rPr lang="fr-FR" dirty="0" err="1" smtClean="0"/>
              <a:t>abces</a:t>
            </a:r>
            <a:r>
              <a:rPr lang="fr-FR" dirty="0" smtClean="0"/>
              <a:t> dentaire avec tuméfaction gingivale sur 5 dents délabrées.</a:t>
            </a:r>
          </a:p>
          <a:p>
            <a:endParaRPr lang="fr-FR" dirty="0" smtClean="0"/>
          </a:p>
          <a:p>
            <a:r>
              <a:rPr lang="fr-FR" dirty="0" err="1" smtClean="0"/>
              <a:t>Augmentin</a:t>
            </a:r>
            <a:r>
              <a:rPr lang="fr-FR" dirty="0" smtClean="0"/>
              <a:t> ? </a:t>
            </a:r>
          </a:p>
          <a:p>
            <a:endParaRPr lang="fr-FR" dirty="0" smtClean="0"/>
          </a:p>
          <a:p>
            <a:r>
              <a:rPr lang="fr-FR" dirty="0" err="1" smtClean="0"/>
              <a:t>Augmentin</a:t>
            </a:r>
            <a:r>
              <a:rPr lang="fr-FR" dirty="0" smtClean="0"/>
              <a:t> – Dentiste ? </a:t>
            </a:r>
          </a:p>
          <a:p>
            <a:endParaRPr lang="fr-FR" dirty="0" smtClean="0"/>
          </a:p>
          <a:p>
            <a:r>
              <a:rPr lang="fr-FR" dirty="0" smtClean="0"/>
              <a:t>Autre ?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Case pharmaco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Patiente 79 ans.</a:t>
            </a:r>
          </a:p>
          <a:p>
            <a:r>
              <a:rPr lang="fr-FR" dirty="0" smtClean="0"/>
              <a:t>Malformation rénale de l’enfance. CKD IV plutôt stable.</a:t>
            </a:r>
          </a:p>
          <a:p>
            <a:r>
              <a:rPr lang="fr-FR" dirty="0" smtClean="0"/>
              <a:t>Anticalcique. D Cure.</a:t>
            </a:r>
          </a:p>
          <a:p>
            <a:endParaRPr lang="fr-FR" dirty="0" smtClean="0"/>
          </a:p>
          <a:p>
            <a:r>
              <a:rPr lang="fr-FR" dirty="0" smtClean="0"/>
              <a:t>Suivi oncologique pour tumeur du sein métastasé osseux: mise sous </a:t>
            </a:r>
            <a:r>
              <a:rPr lang="fr-FR" dirty="0" err="1" smtClean="0"/>
              <a:t>Xgeva</a:t>
            </a:r>
            <a:r>
              <a:rPr lang="fr-FR" dirty="0" smtClean="0"/>
              <a:t> (</a:t>
            </a:r>
            <a:r>
              <a:rPr lang="fr-FR" dirty="0" err="1" smtClean="0"/>
              <a:t>denosumab</a:t>
            </a:r>
            <a:r>
              <a:rPr lang="fr-FR" dirty="0" smtClean="0"/>
              <a:t>) et calcium 2*1g depuis 3 semaines.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Appel pour </a:t>
            </a:r>
            <a:r>
              <a:rPr lang="fr-FR" dirty="0" err="1" smtClean="0"/>
              <a:t>dysthésie</a:t>
            </a:r>
            <a:r>
              <a:rPr lang="fr-FR" dirty="0" smtClean="0"/>
              <a:t> des extrémité, faiblesse importante.</a:t>
            </a:r>
          </a:p>
          <a:p>
            <a:endParaRPr lang="fr-FR" dirty="0" smtClean="0"/>
          </a:p>
          <a:p>
            <a:r>
              <a:rPr lang="fr-FR" dirty="0" smtClean="0"/>
              <a:t>Que dosé en urgence:</a:t>
            </a:r>
          </a:p>
          <a:p>
            <a:r>
              <a:rPr lang="fr-FR" dirty="0" smtClean="0"/>
              <a:t>- potassium ?</a:t>
            </a:r>
          </a:p>
          <a:p>
            <a:r>
              <a:rPr lang="fr-FR" dirty="0" smtClean="0"/>
              <a:t>- bicarbonate ? </a:t>
            </a:r>
          </a:p>
          <a:p>
            <a:r>
              <a:rPr lang="fr-FR" dirty="0" smtClean="0"/>
              <a:t>- calcium ?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706902" y="1840414"/>
            <a:ext cx="5718048" cy="2045785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>
                <a:hlinkClick r:id="rId2"/>
              </a:rPr>
              <a:t>www.nephrologue.be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miguelguillendoc@skynet.be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52600" y="512064"/>
            <a:ext cx="7110750" cy="777240"/>
          </a:xfrm>
        </p:spPr>
        <p:txBody>
          <a:bodyPr/>
          <a:lstStyle/>
          <a:p>
            <a:r>
              <a:rPr lang="fr-FR" dirty="0" smtClean="0"/>
              <a:t>QUESTIONS - </a:t>
            </a:r>
            <a:r>
              <a:rPr lang="fr-FR" dirty="0" err="1" smtClean="0"/>
              <a:t>REPONSEs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Consultation CMS </a:t>
            </a:r>
            <a:r>
              <a:rPr lang="fr-FR" dirty="0" err="1" smtClean="0"/>
              <a:t>Solbosch</a:t>
            </a:r>
            <a:endParaRPr lang="fr-FR" dirty="0"/>
          </a:p>
        </p:txBody>
      </p:sp>
      <p:pic>
        <p:nvPicPr>
          <p:cNvPr id="8" name="Espace réservé du contenu 7" descr="IMG4175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10" name="Espace réservé du contenu 9" descr="DSC_128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835" y="1473398"/>
            <a:ext cx="7349133" cy="44146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835" y="276820"/>
            <a:ext cx="7349133" cy="1196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6721" y="6063258"/>
            <a:ext cx="3691865" cy="337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430" y="455414"/>
            <a:ext cx="4623346" cy="35272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890" y="4295180"/>
            <a:ext cx="1526977" cy="1651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4321969"/>
            <a:ext cx="1518047" cy="1607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9367" y="4321969"/>
            <a:ext cx="1509117" cy="1598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8852" y="4304109"/>
            <a:ext cx="1535906" cy="1634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4313039"/>
            <a:ext cx="1535906" cy="16162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430" y="455414"/>
            <a:ext cx="4623346" cy="35272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890" y="4295180"/>
            <a:ext cx="1526977" cy="1651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4321969"/>
            <a:ext cx="1518047" cy="1607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9367" y="4321969"/>
            <a:ext cx="1509117" cy="1598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8852" y="4304109"/>
            <a:ext cx="1535906" cy="1634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4313039"/>
            <a:ext cx="1535906" cy="16162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410200" y="455414"/>
            <a:ext cx="2840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TENIR COMPTE DE LA COMORBIDITE:</a:t>
            </a:r>
          </a:p>
          <a:p>
            <a:r>
              <a:rPr lang="fr-FR" dirty="0" smtClean="0"/>
              <a:t>Age.</a:t>
            </a:r>
          </a:p>
          <a:p>
            <a:r>
              <a:rPr lang="fr-FR" dirty="0" smtClean="0"/>
              <a:t>Maladie cardiaque.</a:t>
            </a:r>
          </a:p>
          <a:p>
            <a:r>
              <a:rPr lang="fr-FR" dirty="0" smtClean="0"/>
              <a:t>Diabète</a:t>
            </a:r>
            <a:endParaRPr lang="fr-FR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Métro.thmx</Template>
  <TotalTime>245</TotalTime>
  <Words>2303</Words>
  <Application>Microsoft Macintosh PowerPoint</Application>
  <PresentationFormat>Présentation à l'écran (4:3)</PresentationFormat>
  <Paragraphs>426</Paragraphs>
  <Slides>68</Slides>
  <Notes>2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69" baseType="lpstr">
      <vt:lpstr>Métro</vt:lpstr>
      <vt:lpstr>Néphrologie et médecine général En pratique 2014</vt:lpstr>
      <vt:lpstr>Plan</vt:lpstr>
      <vt:lpstr>Patient 1</vt:lpstr>
      <vt:lpstr>Attitude</vt:lpstr>
      <vt:lpstr>Epidémiologie belge</vt:lpstr>
      <vt:lpstr>Chronic Kidney Disease and the Risks of Death, Cardiovascular Events, and Hospitalization.  Alan Go et al. N Engl J Med 2004;351:1296-305.   </vt:lpstr>
      <vt:lpstr>Diapositive 7</vt:lpstr>
      <vt:lpstr>Diapositive 8</vt:lpstr>
      <vt:lpstr>Diapositive 9</vt:lpstr>
      <vt:lpstr>AMYOTROPHIE</vt:lpstr>
      <vt:lpstr>Classification simplifiée ?</vt:lpstr>
      <vt:lpstr>DIAGNOSTIC</vt:lpstr>
      <vt:lpstr>ETIOLOGIE</vt:lpstr>
      <vt:lpstr>Diapositive 14</vt:lpstr>
      <vt:lpstr>Patient n° 1: en pratique</vt:lpstr>
      <vt:lpstr>Patient 2</vt:lpstr>
      <vt:lpstr>Patient 2:  Propositions</vt:lpstr>
      <vt:lpstr>RATIO Prot/C ALB/C</vt:lpstr>
      <vt:lpstr>EBM IEC</vt:lpstr>
      <vt:lpstr>Axe RAAS et Médication</vt:lpstr>
      <vt:lpstr>EBM ARBs</vt:lpstr>
      <vt:lpstr>Axe RAAS et Médication</vt:lpstr>
      <vt:lpstr>EBM IDR</vt:lpstr>
      <vt:lpstr>EBM IRMC</vt:lpstr>
      <vt:lpstr>EBM : IEC +- ARBs +- IDR +- IRMC</vt:lpstr>
      <vt:lpstr>Diapositive 26</vt:lpstr>
      <vt:lpstr>Cout</vt:lpstr>
      <vt:lpstr>Patient 2:  Propositions</vt:lpstr>
      <vt:lpstr>TOLERANCE INHIBITION AXE RAAS</vt:lpstr>
      <vt:lpstr>patient 3</vt:lpstr>
      <vt:lpstr>BILAN</vt:lpstr>
      <vt:lpstr>PLAN ?</vt:lpstr>
      <vt:lpstr>ACIDOSE - Physiopathologie</vt:lpstr>
      <vt:lpstr>ACIDOSE: EFFET AIGU</vt:lpstr>
      <vt:lpstr>Acidose – Effet Chronique</vt:lpstr>
      <vt:lpstr>Acidose - Traitement</vt:lpstr>
      <vt:lpstr>Bilan de Laboratoire</vt:lpstr>
      <vt:lpstr>Diapositive 38</vt:lpstr>
      <vt:lpstr>Effet de la correction</vt:lpstr>
      <vt:lpstr>Diapositive 40</vt:lpstr>
      <vt:lpstr>Diapositive 41</vt:lpstr>
      <vt:lpstr>Diapositive 42</vt:lpstr>
      <vt:lpstr>Diapositive 43</vt:lpstr>
      <vt:lpstr>Diapositive 44</vt:lpstr>
      <vt:lpstr>LES ACIDIFIANTS</vt:lpstr>
      <vt:lpstr>Patient n° 4</vt:lpstr>
      <vt:lpstr>Cas 4 - Hyperparthyroïdie</vt:lpstr>
      <vt:lpstr>Maladie Osseuse Rénale en résumé</vt:lpstr>
      <vt:lpstr>Maladie Osseuse Rénale en résumé</vt:lpstr>
      <vt:lpstr>Diapositive 50</vt:lpstr>
      <vt:lpstr>Diapositive 51</vt:lpstr>
      <vt:lpstr>Maladie Osseuse Rénale traitement en Prédialyse</vt:lpstr>
      <vt:lpstr>Diapositive 53</vt:lpstr>
      <vt:lpstr>Diapositive 54</vt:lpstr>
      <vt:lpstr>Cas 4 - Hyperparthyroïdie</vt:lpstr>
      <vt:lpstr>CASE 5</vt:lpstr>
      <vt:lpstr>Ligne de conduite</vt:lpstr>
      <vt:lpstr>Diurétique</vt:lpstr>
      <vt:lpstr>Résistance aux diurétiques</vt:lpstr>
      <vt:lpstr>Evaluation clinique de la volémie</vt:lpstr>
      <vt:lpstr>Le Potassium c’est facile</vt:lpstr>
      <vt:lpstr>Introduction</vt:lpstr>
      <vt:lpstr>Hyperkaliémie: Le bilan</vt:lpstr>
      <vt:lpstr>Hyperkaliémie: Thérapeutique</vt:lpstr>
      <vt:lpstr>Case pharmaco 1</vt:lpstr>
      <vt:lpstr>Case pharmaco 2</vt:lpstr>
      <vt:lpstr>QUESTIONS - REPONSEs</vt:lpstr>
      <vt:lpstr>Consultation CMS Solbosch</vt:lpstr>
    </vt:vector>
  </TitlesOfParts>
  <Company>nosele.sprl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Néphrologie et médecine général En pratique 2014</dc:title>
  <dc:creator>Miguel Guillen</dc:creator>
  <cp:lastModifiedBy>Miguel Guillen</cp:lastModifiedBy>
  <cp:revision>20</cp:revision>
  <dcterms:created xsi:type="dcterms:W3CDTF">2014-09-10T15:43:11Z</dcterms:created>
  <dcterms:modified xsi:type="dcterms:W3CDTF">2014-09-10T16:00:29Z</dcterms:modified>
</cp:coreProperties>
</file>