
<file path=[Content_Types].xml><?xml version="1.0" encoding="utf-8"?>
<Types xmlns="http://schemas.openxmlformats.org/package/2006/content-types">
  <Override PartName="/ppt/slideLayouts/slideLayout10.xml" ContentType="application/vnd.openxmlformats-officedocument.presentationml.slideLayout+xml"/>
  <Default Extension="gif" ContentType="image/gif"/>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73"/>
  </p:notesMasterIdLst>
  <p:sldIdLst>
    <p:sldId id="256" r:id="rId2"/>
    <p:sldId id="345" r:id="rId3"/>
    <p:sldId id="338" r:id="rId4"/>
    <p:sldId id="257" r:id="rId5"/>
    <p:sldId id="258" r:id="rId6"/>
    <p:sldId id="259" r:id="rId7"/>
    <p:sldId id="339" r:id="rId8"/>
    <p:sldId id="260" r:id="rId9"/>
    <p:sldId id="261" r:id="rId10"/>
    <p:sldId id="262" r:id="rId11"/>
    <p:sldId id="263" r:id="rId12"/>
    <p:sldId id="264" r:id="rId13"/>
    <p:sldId id="265" r:id="rId14"/>
    <p:sldId id="340" r:id="rId15"/>
    <p:sldId id="267" r:id="rId16"/>
    <p:sldId id="268" r:id="rId17"/>
    <p:sldId id="270" r:id="rId18"/>
    <p:sldId id="272" r:id="rId19"/>
    <p:sldId id="274" r:id="rId20"/>
    <p:sldId id="277" r:id="rId21"/>
    <p:sldId id="278" r:id="rId22"/>
    <p:sldId id="341" r:id="rId23"/>
    <p:sldId id="275" r:id="rId24"/>
    <p:sldId id="309" r:id="rId25"/>
    <p:sldId id="281" r:id="rId26"/>
    <p:sldId id="276" r:id="rId27"/>
    <p:sldId id="311" r:id="rId28"/>
    <p:sldId id="310" r:id="rId29"/>
    <p:sldId id="342" r:id="rId30"/>
    <p:sldId id="285" r:id="rId31"/>
    <p:sldId id="282" r:id="rId32"/>
    <p:sldId id="283" r:id="rId33"/>
    <p:sldId id="284" r:id="rId34"/>
    <p:sldId id="286" r:id="rId35"/>
    <p:sldId id="296" r:id="rId36"/>
    <p:sldId id="297" r:id="rId37"/>
    <p:sldId id="298" r:id="rId38"/>
    <p:sldId id="291" r:id="rId39"/>
    <p:sldId id="313" r:id="rId40"/>
    <p:sldId id="293" r:id="rId41"/>
    <p:sldId id="287" r:id="rId42"/>
    <p:sldId id="289" r:id="rId43"/>
    <p:sldId id="288" r:id="rId44"/>
    <p:sldId id="290" r:id="rId45"/>
    <p:sldId id="292" r:id="rId46"/>
    <p:sldId id="319" r:id="rId47"/>
    <p:sldId id="300" r:id="rId48"/>
    <p:sldId id="299" r:id="rId49"/>
    <p:sldId id="316" r:id="rId50"/>
    <p:sldId id="301" r:id="rId51"/>
    <p:sldId id="317" r:id="rId52"/>
    <p:sldId id="304" r:id="rId53"/>
    <p:sldId id="320" r:id="rId54"/>
    <p:sldId id="321" r:id="rId55"/>
    <p:sldId id="326" r:id="rId56"/>
    <p:sldId id="322" r:id="rId57"/>
    <p:sldId id="328" r:id="rId58"/>
    <p:sldId id="323" r:id="rId59"/>
    <p:sldId id="327" r:id="rId60"/>
    <p:sldId id="306" r:id="rId61"/>
    <p:sldId id="346" r:id="rId62"/>
    <p:sldId id="324" r:id="rId63"/>
    <p:sldId id="329" r:id="rId64"/>
    <p:sldId id="334" r:id="rId65"/>
    <p:sldId id="331" r:id="rId66"/>
    <p:sldId id="335" r:id="rId67"/>
    <p:sldId id="337" r:id="rId68"/>
    <p:sldId id="344" r:id="rId69"/>
    <p:sldId id="343" r:id="rId70"/>
    <p:sldId id="347" r:id="rId71"/>
    <p:sldId id="318"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50" d="100"/>
          <a:sy n="150" d="100"/>
        </p:scale>
        <p:origin x="-12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0F17A-4FDE-4341-86AC-2B6ED3D9E537}"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fr-FR"/>
        </a:p>
      </dgm:t>
    </dgm:pt>
    <dgm:pt modelId="{F0F51E80-A7E9-3047-84A2-77AF69570B11}">
      <dgm:prSet phldrT="[Texte]"/>
      <dgm:spPr/>
      <dgm:t>
        <a:bodyPr/>
        <a:lstStyle/>
        <a:p>
          <a:r>
            <a:rPr lang="fr-FR" dirty="0" smtClean="0"/>
            <a:t>Rejet de greffe</a:t>
          </a:r>
          <a:endParaRPr lang="fr-FR" dirty="0"/>
        </a:p>
      </dgm:t>
    </dgm:pt>
    <dgm:pt modelId="{2AE2BE59-DA5C-FA4B-B186-D8E639F3EC5D}" type="parTrans" cxnId="{9C14D088-E161-9F41-848E-744321C92A34}">
      <dgm:prSet/>
      <dgm:spPr/>
      <dgm:t>
        <a:bodyPr/>
        <a:lstStyle/>
        <a:p>
          <a:endParaRPr lang="fr-FR"/>
        </a:p>
      </dgm:t>
    </dgm:pt>
    <dgm:pt modelId="{C1C19D9D-E611-C649-83C5-116DF19C9C43}" type="sibTrans" cxnId="{9C14D088-E161-9F41-848E-744321C92A34}">
      <dgm:prSet/>
      <dgm:spPr/>
      <dgm:t>
        <a:bodyPr/>
        <a:lstStyle/>
        <a:p>
          <a:endParaRPr lang="fr-FR"/>
        </a:p>
      </dgm:t>
    </dgm:pt>
    <dgm:pt modelId="{24B8593B-E2D1-9F49-9D37-388FEA870504}">
      <dgm:prSet phldrT="[Texte]"/>
      <dgm:spPr/>
      <dgm:t>
        <a:bodyPr/>
        <a:lstStyle/>
        <a:p>
          <a:r>
            <a:rPr lang="fr-FR" dirty="0" smtClean="0"/>
            <a:t>Maladie tumorale</a:t>
          </a:r>
          <a:endParaRPr lang="fr-FR" dirty="0"/>
        </a:p>
      </dgm:t>
    </dgm:pt>
    <dgm:pt modelId="{05CDAC0B-0AD5-DB46-B6A4-D5E098F39FBA}" type="parTrans" cxnId="{07689778-E0E3-014A-89E1-C0BAC9DEB6D6}">
      <dgm:prSet/>
      <dgm:spPr/>
      <dgm:t>
        <a:bodyPr/>
        <a:lstStyle/>
        <a:p>
          <a:endParaRPr lang="fr-FR"/>
        </a:p>
      </dgm:t>
    </dgm:pt>
    <dgm:pt modelId="{D651B759-8DEA-884E-B5A9-9178DD2FBD43}" type="sibTrans" cxnId="{07689778-E0E3-014A-89E1-C0BAC9DEB6D6}">
      <dgm:prSet/>
      <dgm:spPr/>
      <dgm:t>
        <a:bodyPr/>
        <a:lstStyle/>
        <a:p>
          <a:endParaRPr lang="fr-FR"/>
        </a:p>
      </dgm:t>
    </dgm:pt>
    <dgm:pt modelId="{D36C2B89-99CF-1841-8808-68454EA67783}">
      <dgm:prSet phldrT="[Texte]"/>
      <dgm:spPr/>
      <dgm:t>
        <a:bodyPr/>
        <a:lstStyle/>
        <a:p>
          <a:r>
            <a:rPr lang="fr-FR" dirty="0" smtClean="0"/>
            <a:t>Maladie Auto Immune</a:t>
          </a:r>
          <a:endParaRPr lang="fr-FR" dirty="0"/>
        </a:p>
      </dgm:t>
    </dgm:pt>
    <dgm:pt modelId="{09C95ED9-1C9E-2D4A-A47E-1AB120AD7D26}" type="parTrans" cxnId="{A2D61E73-6F87-FB45-82CE-71D479BF94F6}">
      <dgm:prSet/>
      <dgm:spPr/>
      <dgm:t>
        <a:bodyPr/>
        <a:lstStyle/>
        <a:p>
          <a:endParaRPr lang="fr-FR"/>
        </a:p>
      </dgm:t>
    </dgm:pt>
    <dgm:pt modelId="{2FAD2CCC-1EC0-CF4B-B2F9-D9ADCE5250B4}" type="sibTrans" cxnId="{A2D61E73-6F87-FB45-82CE-71D479BF94F6}">
      <dgm:prSet/>
      <dgm:spPr/>
      <dgm:t>
        <a:bodyPr/>
        <a:lstStyle/>
        <a:p>
          <a:endParaRPr lang="fr-FR"/>
        </a:p>
      </dgm:t>
    </dgm:pt>
    <dgm:pt modelId="{7FFFBC4E-E116-A547-94EE-B350BFFD2FD5}">
      <dgm:prSet phldrT="[Texte]"/>
      <dgm:spPr/>
      <dgm:t>
        <a:bodyPr/>
        <a:lstStyle/>
        <a:p>
          <a:r>
            <a:rPr lang="fr-FR" dirty="0" smtClean="0"/>
            <a:t>Maladie Inflammatoire</a:t>
          </a:r>
          <a:endParaRPr lang="fr-FR" dirty="0"/>
        </a:p>
      </dgm:t>
    </dgm:pt>
    <dgm:pt modelId="{331A413F-E00C-7F48-BA96-4D6843CF19CE}" type="parTrans" cxnId="{F5590BC5-5CE4-884F-A0C9-CAC261B6770A}">
      <dgm:prSet/>
      <dgm:spPr/>
      <dgm:t>
        <a:bodyPr/>
        <a:lstStyle/>
        <a:p>
          <a:endParaRPr lang="fr-FR"/>
        </a:p>
      </dgm:t>
    </dgm:pt>
    <dgm:pt modelId="{9587EFA2-5C35-7449-9DF2-DBB9DEDDF187}" type="sibTrans" cxnId="{F5590BC5-5CE4-884F-A0C9-CAC261B6770A}">
      <dgm:prSet/>
      <dgm:spPr/>
      <dgm:t>
        <a:bodyPr/>
        <a:lstStyle/>
        <a:p>
          <a:endParaRPr lang="fr-FR"/>
        </a:p>
      </dgm:t>
    </dgm:pt>
    <dgm:pt modelId="{CC99A433-EAC3-674C-BDED-0AB3C9CE5AB6}">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Maladie infectieuse</a:t>
          </a:r>
          <a:endParaRPr lang="fr-FR" dirty="0"/>
        </a:p>
      </dgm:t>
    </dgm:pt>
    <dgm:pt modelId="{E615BCA9-C737-7544-B4C3-786F9D1A8081}" type="parTrans" cxnId="{0C8059F4-B5DE-794C-B8E4-BCDF4737FA70}">
      <dgm:prSet/>
      <dgm:spPr/>
      <dgm:t>
        <a:bodyPr/>
        <a:lstStyle/>
        <a:p>
          <a:endParaRPr lang="fr-FR"/>
        </a:p>
      </dgm:t>
    </dgm:pt>
    <dgm:pt modelId="{3C42A64E-526E-5A40-AC60-794B1AF3DE4B}" type="sibTrans" cxnId="{0C8059F4-B5DE-794C-B8E4-BCDF4737FA70}">
      <dgm:prSet/>
      <dgm:spPr/>
      <dgm:t>
        <a:bodyPr/>
        <a:lstStyle/>
        <a:p>
          <a:endParaRPr lang="fr-FR"/>
        </a:p>
      </dgm:t>
    </dgm:pt>
    <dgm:pt modelId="{75C87969-C564-2A42-AECE-8B01BDF14C70}">
      <dgm:prSet phldrT="[Texte]"/>
      <dgm:spPr/>
      <dgm:t>
        <a:bodyPr/>
        <a:lstStyle/>
        <a:p>
          <a:r>
            <a:rPr lang="fr-FR" dirty="0" smtClean="0"/>
            <a:t>Maladie Allergique</a:t>
          </a:r>
          <a:endParaRPr lang="fr-FR" dirty="0"/>
        </a:p>
      </dgm:t>
    </dgm:pt>
    <dgm:pt modelId="{CCDECD9F-75C5-4641-BFE2-8803FF3977B5}" type="parTrans" cxnId="{33AC68AE-2B08-FA4D-8AE7-EBB11B0C878E}">
      <dgm:prSet/>
      <dgm:spPr/>
      <dgm:t>
        <a:bodyPr/>
        <a:lstStyle/>
        <a:p>
          <a:endParaRPr lang="fr-FR"/>
        </a:p>
      </dgm:t>
    </dgm:pt>
    <dgm:pt modelId="{30908946-EF7E-454B-A347-2E3B379DD25D}" type="sibTrans" cxnId="{33AC68AE-2B08-FA4D-8AE7-EBB11B0C878E}">
      <dgm:prSet/>
      <dgm:spPr/>
      <dgm:t>
        <a:bodyPr/>
        <a:lstStyle/>
        <a:p>
          <a:endParaRPr lang="fr-FR"/>
        </a:p>
      </dgm:t>
    </dgm:pt>
    <dgm:pt modelId="{0E404D1D-3141-014E-B23C-693D991018C0}">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Maladie métabolique</a:t>
          </a:r>
        </a:p>
      </dgm:t>
    </dgm:pt>
    <dgm:pt modelId="{8CE80673-DA72-0A46-96CA-BE39A2D8E4B8}" type="parTrans" cxnId="{4AB39DD3-5464-FA42-BF2C-562438DADCAB}">
      <dgm:prSet/>
      <dgm:spPr/>
      <dgm:t>
        <a:bodyPr/>
        <a:lstStyle/>
        <a:p>
          <a:endParaRPr lang="fr-FR"/>
        </a:p>
      </dgm:t>
    </dgm:pt>
    <dgm:pt modelId="{59D0CE07-0CD8-3D46-AB44-DD72A1D1851D}" type="sibTrans" cxnId="{4AB39DD3-5464-FA42-BF2C-562438DADCAB}">
      <dgm:prSet/>
      <dgm:spPr/>
      <dgm:t>
        <a:bodyPr/>
        <a:lstStyle/>
        <a:p>
          <a:endParaRPr lang="fr-FR"/>
        </a:p>
      </dgm:t>
    </dgm:pt>
    <dgm:pt modelId="{F429B011-AB5D-804E-80AF-2779CCA43FF1}" type="pres">
      <dgm:prSet presAssocID="{E980F17A-4FDE-4341-86AC-2B6ED3D9E537}" presName="Name0" presStyleCnt="0">
        <dgm:presLayoutVars>
          <dgm:dir/>
          <dgm:resizeHandles val="exact"/>
        </dgm:presLayoutVars>
      </dgm:prSet>
      <dgm:spPr/>
      <dgm:t>
        <a:bodyPr/>
        <a:lstStyle/>
        <a:p>
          <a:endParaRPr lang="fr-FR"/>
        </a:p>
      </dgm:t>
    </dgm:pt>
    <dgm:pt modelId="{7036446E-81BC-5E4F-BDD6-303DB06A893B}" type="pres">
      <dgm:prSet presAssocID="{E980F17A-4FDE-4341-86AC-2B6ED3D9E537}" presName="cycle" presStyleCnt="0"/>
      <dgm:spPr/>
    </dgm:pt>
    <dgm:pt modelId="{D4771D46-E5C2-034C-9BE8-9E70234551DD}" type="pres">
      <dgm:prSet presAssocID="{F0F51E80-A7E9-3047-84A2-77AF69570B11}" presName="nodeFirstNode" presStyleLbl="node1" presStyleIdx="0" presStyleCnt="7">
        <dgm:presLayoutVars>
          <dgm:bulletEnabled val="1"/>
        </dgm:presLayoutVars>
      </dgm:prSet>
      <dgm:spPr/>
      <dgm:t>
        <a:bodyPr/>
        <a:lstStyle/>
        <a:p>
          <a:endParaRPr lang="fr-FR"/>
        </a:p>
      </dgm:t>
    </dgm:pt>
    <dgm:pt modelId="{FBF3DAEF-E64D-634C-AED5-E5B98D69EF2F}" type="pres">
      <dgm:prSet presAssocID="{C1C19D9D-E611-C649-83C5-116DF19C9C43}" presName="sibTransFirstNode" presStyleLbl="bgShp" presStyleIdx="0" presStyleCnt="1"/>
      <dgm:spPr/>
      <dgm:t>
        <a:bodyPr/>
        <a:lstStyle/>
        <a:p>
          <a:endParaRPr lang="fr-FR"/>
        </a:p>
      </dgm:t>
    </dgm:pt>
    <dgm:pt modelId="{A1FFCEA1-30C7-8247-8E45-55C2007F8E67}" type="pres">
      <dgm:prSet presAssocID="{24B8593B-E2D1-9F49-9D37-388FEA870504}" presName="nodeFollowingNodes" presStyleLbl="node1" presStyleIdx="1" presStyleCnt="7">
        <dgm:presLayoutVars>
          <dgm:bulletEnabled val="1"/>
        </dgm:presLayoutVars>
      </dgm:prSet>
      <dgm:spPr/>
      <dgm:t>
        <a:bodyPr/>
        <a:lstStyle/>
        <a:p>
          <a:endParaRPr lang="fr-FR"/>
        </a:p>
      </dgm:t>
    </dgm:pt>
    <dgm:pt modelId="{83204714-6B7B-E348-9048-CABD3BC49CDD}" type="pres">
      <dgm:prSet presAssocID="{D36C2B89-99CF-1841-8808-68454EA67783}" presName="nodeFollowingNodes" presStyleLbl="node1" presStyleIdx="2" presStyleCnt="7">
        <dgm:presLayoutVars>
          <dgm:bulletEnabled val="1"/>
        </dgm:presLayoutVars>
      </dgm:prSet>
      <dgm:spPr/>
      <dgm:t>
        <a:bodyPr/>
        <a:lstStyle/>
        <a:p>
          <a:endParaRPr lang="fr-FR"/>
        </a:p>
      </dgm:t>
    </dgm:pt>
    <dgm:pt modelId="{98EFB8B7-5E1C-5146-A83B-5432E241F93B}" type="pres">
      <dgm:prSet presAssocID="{7FFFBC4E-E116-A547-94EE-B350BFFD2FD5}" presName="nodeFollowingNodes" presStyleLbl="node1" presStyleIdx="3" presStyleCnt="7">
        <dgm:presLayoutVars>
          <dgm:bulletEnabled val="1"/>
        </dgm:presLayoutVars>
      </dgm:prSet>
      <dgm:spPr/>
      <dgm:t>
        <a:bodyPr/>
        <a:lstStyle/>
        <a:p>
          <a:endParaRPr lang="fr-FR"/>
        </a:p>
      </dgm:t>
    </dgm:pt>
    <dgm:pt modelId="{B3554D66-F7D2-C04D-B95E-4759443C4C75}" type="pres">
      <dgm:prSet presAssocID="{75C87969-C564-2A42-AECE-8B01BDF14C70}" presName="nodeFollowingNodes" presStyleLbl="node1" presStyleIdx="4" presStyleCnt="7">
        <dgm:presLayoutVars>
          <dgm:bulletEnabled val="1"/>
        </dgm:presLayoutVars>
      </dgm:prSet>
      <dgm:spPr/>
      <dgm:t>
        <a:bodyPr/>
        <a:lstStyle/>
        <a:p>
          <a:endParaRPr lang="fr-FR"/>
        </a:p>
      </dgm:t>
    </dgm:pt>
    <dgm:pt modelId="{F188FA7F-698D-CF4B-B790-84AF59C0672D}" type="pres">
      <dgm:prSet presAssocID="{CC99A433-EAC3-674C-BDED-0AB3C9CE5AB6}" presName="nodeFollowingNodes" presStyleLbl="node1" presStyleIdx="5" presStyleCnt="7">
        <dgm:presLayoutVars>
          <dgm:bulletEnabled val="1"/>
        </dgm:presLayoutVars>
      </dgm:prSet>
      <dgm:spPr/>
      <dgm:t>
        <a:bodyPr/>
        <a:lstStyle/>
        <a:p>
          <a:endParaRPr lang="fr-FR"/>
        </a:p>
      </dgm:t>
    </dgm:pt>
    <dgm:pt modelId="{5ED38D31-1F29-5544-A476-41DD30D0B84C}" type="pres">
      <dgm:prSet presAssocID="{0E404D1D-3141-014E-B23C-693D991018C0}" presName="nodeFollowingNodes" presStyleLbl="node1" presStyleIdx="6" presStyleCnt="7">
        <dgm:presLayoutVars>
          <dgm:bulletEnabled val="1"/>
        </dgm:presLayoutVars>
      </dgm:prSet>
      <dgm:spPr/>
      <dgm:t>
        <a:bodyPr/>
        <a:lstStyle/>
        <a:p>
          <a:endParaRPr lang="fr-FR"/>
        </a:p>
      </dgm:t>
    </dgm:pt>
  </dgm:ptLst>
  <dgm:cxnLst>
    <dgm:cxn modelId="{9C14D088-E161-9F41-848E-744321C92A34}" srcId="{E980F17A-4FDE-4341-86AC-2B6ED3D9E537}" destId="{F0F51E80-A7E9-3047-84A2-77AF69570B11}" srcOrd="0" destOrd="0" parTransId="{2AE2BE59-DA5C-FA4B-B186-D8E639F3EC5D}" sibTransId="{C1C19D9D-E611-C649-83C5-116DF19C9C43}"/>
    <dgm:cxn modelId="{72ABD18A-DF35-CE4C-AB02-A72FA8D379C5}" type="presOf" srcId="{24B8593B-E2D1-9F49-9D37-388FEA870504}" destId="{A1FFCEA1-30C7-8247-8E45-55C2007F8E67}" srcOrd="0" destOrd="0" presId="urn:microsoft.com/office/officeart/2005/8/layout/cycle3"/>
    <dgm:cxn modelId="{5D4049A8-3053-4041-B71F-0B68350B3528}" type="presOf" srcId="{0E404D1D-3141-014E-B23C-693D991018C0}" destId="{5ED38D31-1F29-5544-A476-41DD30D0B84C}" srcOrd="0" destOrd="0" presId="urn:microsoft.com/office/officeart/2005/8/layout/cycle3"/>
    <dgm:cxn modelId="{BA8BDF93-9B36-384B-A374-3BB4491D932B}" type="presOf" srcId="{D36C2B89-99CF-1841-8808-68454EA67783}" destId="{83204714-6B7B-E348-9048-CABD3BC49CDD}" srcOrd="0" destOrd="0" presId="urn:microsoft.com/office/officeart/2005/8/layout/cycle3"/>
    <dgm:cxn modelId="{33AC68AE-2B08-FA4D-8AE7-EBB11B0C878E}" srcId="{E980F17A-4FDE-4341-86AC-2B6ED3D9E537}" destId="{75C87969-C564-2A42-AECE-8B01BDF14C70}" srcOrd="4" destOrd="0" parTransId="{CCDECD9F-75C5-4641-BFE2-8803FF3977B5}" sibTransId="{30908946-EF7E-454B-A347-2E3B379DD25D}"/>
    <dgm:cxn modelId="{34D353FB-DA73-D345-859A-2F6A284A681B}" type="presOf" srcId="{C1C19D9D-E611-C649-83C5-116DF19C9C43}" destId="{FBF3DAEF-E64D-634C-AED5-E5B98D69EF2F}" srcOrd="0" destOrd="0" presId="urn:microsoft.com/office/officeart/2005/8/layout/cycle3"/>
    <dgm:cxn modelId="{A09A6F9C-C8CE-E943-BCF6-342B737F34A5}" type="presOf" srcId="{CC99A433-EAC3-674C-BDED-0AB3C9CE5AB6}" destId="{F188FA7F-698D-CF4B-B790-84AF59C0672D}" srcOrd="0" destOrd="0" presId="urn:microsoft.com/office/officeart/2005/8/layout/cycle3"/>
    <dgm:cxn modelId="{3B10B44D-7001-7540-B9EC-2B3942359A6F}" type="presOf" srcId="{75C87969-C564-2A42-AECE-8B01BDF14C70}" destId="{B3554D66-F7D2-C04D-B95E-4759443C4C75}" srcOrd="0" destOrd="0" presId="urn:microsoft.com/office/officeart/2005/8/layout/cycle3"/>
    <dgm:cxn modelId="{0C8059F4-B5DE-794C-B8E4-BCDF4737FA70}" srcId="{E980F17A-4FDE-4341-86AC-2B6ED3D9E537}" destId="{CC99A433-EAC3-674C-BDED-0AB3C9CE5AB6}" srcOrd="5" destOrd="0" parTransId="{E615BCA9-C737-7544-B4C3-786F9D1A8081}" sibTransId="{3C42A64E-526E-5A40-AC60-794B1AF3DE4B}"/>
    <dgm:cxn modelId="{F5590BC5-5CE4-884F-A0C9-CAC261B6770A}" srcId="{E980F17A-4FDE-4341-86AC-2B6ED3D9E537}" destId="{7FFFBC4E-E116-A547-94EE-B350BFFD2FD5}" srcOrd="3" destOrd="0" parTransId="{331A413F-E00C-7F48-BA96-4D6843CF19CE}" sibTransId="{9587EFA2-5C35-7449-9DF2-DBB9DEDDF187}"/>
    <dgm:cxn modelId="{197E5892-5872-4840-AB6A-A88F33FDE5A0}" type="presOf" srcId="{7FFFBC4E-E116-A547-94EE-B350BFFD2FD5}" destId="{98EFB8B7-5E1C-5146-A83B-5432E241F93B}" srcOrd="0" destOrd="0" presId="urn:microsoft.com/office/officeart/2005/8/layout/cycle3"/>
    <dgm:cxn modelId="{4AB39DD3-5464-FA42-BF2C-562438DADCAB}" srcId="{E980F17A-4FDE-4341-86AC-2B6ED3D9E537}" destId="{0E404D1D-3141-014E-B23C-693D991018C0}" srcOrd="6" destOrd="0" parTransId="{8CE80673-DA72-0A46-96CA-BE39A2D8E4B8}" sibTransId="{59D0CE07-0CD8-3D46-AB44-DD72A1D1851D}"/>
    <dgm:cxn modelId="{1D9C8256-8284-FF4F-8D67-B5C9C47812B8}" type="presOf" srcId="{E980F17A-4FDE-4341-86AC-2B6ED3D9E537}" destId="{F429B011-AB5D-804E-80AF-2779CCA43FF1}" srcOrd="0" destOrd="0" presId="urn:microsoft.com/office/officeart/2005/8/layout/cycle3"/>
    <dgm:cxn modelId="{07689778-E0E3-014A-89E1-C0BAC9DEB6D6}" srcId="{E980F17A-4FDE-4341-86AC-2B6ED3D9E537}" destId="{24B8593B-E2D1-9F49-9D37-388FEA870504}" srcOrd="1" destOrd="0" parTransId="{05CDAC0B-0AD5-DB46-B6A4-D5E098F39FBA}" sibTransId="{D651B759-8DEA-884E-B5A9-9178DD2FBD43}"/>
    <dgm:cxn modelId="{A2D61E73-6F87-FB45-82CE-71D479BF94F6}" srcId="{E980F17A-4FDE-4341-86AC-2B6ED3D9E537}" destId="{D36C2B89-99CF-1841-8808-68454EA67783}" srcOrd="2" destOrd="0" parTransId="{09C95ED9-1C9E-2D4A-A47E-1AB120AD7D26}" sibTransId="{2FAD2CCC-1EC0-CF4B-B2F9-D9ADCE5250B4}"/>
    <dgm:cxn modelId="{6878F121-2E46-DA46-9B7D-2B50F7D51FA4}" type="presOf" srcId="{F0F51E80-A7E9-3047-84A2-77AF69570B11}" destId="{D4771D46-E5C2-034C-9BE8-9E70234551DD}" srcOrd="0" destOrd="0" presId="urn:microsoft.com/office/officeart/2005/8/layout/cycle3"/>
    <dgm:cxn modelId="{E45854E4-133B-EA4F-B879-DA01AC3B745C}" type="presParOf" srcId="{F429B011-AB5D-804E-80AF-2779CCA43FF1}" destId="{7036446E-81BC-5E4F-BDD6-303DB06A893B}" srcOrd="0" destOrd="0" presId="urn:microsoft.com/office/officeart/2005/8/layout/cycle3"/>
    <dgm:cxn modelId="{D5D47E85-E8A3-C146-BF38-936130A026A3}" type="presParOf" srcId="{7036446E-81BC-5E4F-BDD6-303DB06A893B}" destId="{D4771D46-E5C2-034C-9BE8-9E70234551DD}" srcOrd="0" destOrd="0" presId="urn:microsoft.com/office/officeart/2005/8/layout/cycle3"/>
    <dgm:cxn modelId="{9CC6C2C5-C28B-A245-8D5F-DEC152314247}" type="presParOf" srcId="{7036446E-81BC-5E4F-BDD6-303DB06A893B}" destId="{FBF3DAEF-E64D-634C-AED5-E5B98D69EF2F}" srcOrd="1" destOrd="0" presId="urn:microsoft.com/office/officeart/2005/8/layout/cycle3"/>
    <dgm:cxn modelId="{45B77E55-C263-3448-8776-21B21C5A5208}" type="presParOf" srcId="{7036446E-81BC-5E4F-BDD6-303DB06A893B}" destId="{A1FFCEA1-30C7-8247-8E45-55C2007F8E67}" srcOrd="2" destOrd="0" presId="urn:microsoft.com/office/officeart/2005/8/layout/cycle3"/>
    <dgm:cxn modelId="{9E6D0626-059C-8849-8D58-8DBEEE68C386}" type="presParOf" srcId="{7036446E-81BC-5E4F-BDD6-303DB06A893B}" destId="{83204714-6B7B-E348-9048-CABD3BC49CDD}" srcOrd="3" destOrd="0" presId="urn:microsoft.com/office/officeart/2005/8/layout/cycle3"/>
    <dgm:cxn modelId="{BC8D4529-8CD8-8F46-86C1-3A804DF02911}" type="presParOf" srcId="{7036446E-81BC-5E4F-BDD6-303DB06A893B}" destId="{98EFB8B7-5E1C-5146-A83B-5432E241F93B}" srcOrd="4" destOrd="0" presId="urn:microsoft.com/office/officeart/2005/8/layout/cycle3"/>
    <dgm:cxn modelId="{3D73B44D-8446-B041-9D2C-184F0E9DDEDA}" type="presParOf" srcId="{7036446E-81BC-5E4F-BDD6-303DB06A893B}" destId="{B3554D66-F7D2-C04D-B95E-4759443C4C75}" srcOrd="5" destOrd="0" presId="urn:microsoft.com/office/officeart/2005/8/layout/cycle3"/>
    <dgm:cxn modelId="{4EA4E307-9B88-3B4D-AA2E-481B1FA68E83}" type="presParOf" srcId="{7036446E-81BC-5E4F-BDD6-303DB06A893B}" destId="{F188FA7F-698D-CF4B-B790-84AF59C0672D}" srcOrd="6" destOrd="0" presId="urn:microsoft.com/office/officeart/2005/8/layout/cycle3"/>
    <dgm:cxn modelId="{781B88C9-FB12-4141-A6FF-3B41ED785ECE}" type="presParOf" srcId="{7036446E-81BC-5E4F-BDD6-303DB06A893B}" destId="{5ED38D31-1F29-5544-A476-41DD30D0B84C}" srcOrd="7" destOrd="0" presId="urn:microsoft.com/office/officeart/2005/8/layout/cycle3"/>
  </dgm:cxnLst>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B6E2B-89BB-494B-90AD-757B8E86E386}" type="datetimeFigureOut">
              <a:rPr lang="fr-FR" smtClean="0"/>
              <a:pPr/>
              <a:t>20/04/17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FC9F8-32E5-F040-9357-27512C4AFD31}"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t>
            </a:r>
            <a:r>
              <a:rPr lang="fr-FR" dirty="0" err="1" smtClean="0"/>
              <a:t>Ac</a:t>
            </a:r>
            <a:r>
              <a:rPr lang="fr-FR" dirty="0" smtClean="0"/>
              <a:t> peut être cliver par enzyme en plusieurs fragment</a:t>
            </a:r>
            <a:r>
              <a:rPr lang="fr-FR" baseline="0" dirty="0" smtClean="0"/>
              <a:t> (! </a:t>
            </a:r>
            <a:r>
              <a:rPr lang="fr-FR" baseline="0" dirty="0" err="1" smtClean="0"/>
              <a:t>Fragemnt</a:t>
            </a:r>
            <a:r>
              <a:rPr lang="fr-FR" baseline="0" dirty="0" smtClean="0"/>
              <a:t> n’est pas un domaine)</a:t>
            </a:r>
            <a:endParaRPr lang="fr-FR" dirty="0"/>
          </a:p>
        </p:txBody>
      </p:sp>
      <p:sp>
        <p:nvSpPr>
          <p:cNvPr id="4" name="Espace réservé du numéro de diapositive 3"/>
          <p:cNvSpPr>
            <a:spLocks noGrp="1"/>
          </p:cNvSpPr>
          <p:nvPr>
            <p:ph type="sldNum" sz="quarter" idx="10"/>
          </p:nvPr>
        </p:nvSpPr>
        <p:spPr/>
        <p:txBody>
          <a:bodyPr/>
          <a:lstStyle/>
          <a:p>
            <a:fld id="{BBC8324F-57E9-F54E-9F4C-3DAC03C886CB}"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Méthode IN VIVO</a:t>
            </a:r>
            <a:endParaRPr lang="fr-FR" dirty="0"/>
          </a:p>
        </p:txBody>
      </p:sp>
      <p:sp>
        <p:nvSpPr>
          <p:cNvPr id="4" name="Espace réservé du numéro de diapositive 3"/>
          <p:cNvSpPr>
            <a:spLocks noGrp="1"/>
          </p:cNvSpPr>
          <p:nvPr>
            <p:ph type="sldNum" sz="quarter" idx="10"/>
          </p:nvPr>
        </p:nvSpPr>
        <p:spPr/>
        <p:txBody>
          <a:bodyPr/>
          <a:lstStyle/>
          <a:p>
            <a:fld id="{F15FC9F8-32E5-F040-9357-27512C4AFD31}" type="slidenum">
              <a:rPr lang="fr-FR" smtClean="0"/>
              <a:pPr/>
              <a:t>20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Méthode In Vitro</a:t>
            </a:r>
            <a:endParaRPr lang="fr-FR" dirty="0"/>
          </a:p>
        </p:txBody>
      </p:sp>
      <p:sp>
        <p:nvSpPr>
          <p:cNvPr id="4" name="Espace réservé du numéro de diapositive 3"/>
          <p:cNvSpPr>
            <a:spLocks noGrp="1"/>
          </p:cNvSpPr>
          <p:nvPr>
            <p:ph type="sldNum" sz="quarter" idx="10"/>
          </p:nvPr>
        </p:nvSpPr>
        <p:spPr/>
        <p:txBody>
          <a:bodyPr/>
          <a:lstStyle/>
          <a:p>
            <a:fld id="{F15FC9F8-32E5-F040-9357-27512C4AFD31}" type="slidenum">
              <a:rPr lang="fr-FR" smtClean="0"/>
              <a:pPr/>
              <a:t>21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Méthode In Vitro</a:t>
            </a:r>
            <a:endParaRPr lang="fr-FR" dirty="0"/>
          </a:p>
        </p:txBody>
      </p:sp>
      <p:sp>
        <p:nvSpPr>
          <p:cNvPr id="4" name="Espace réservé du numéro de diapositive 3"/>
          <p:cNvSpPr>
            <a:spLocks noGrp="1"/>
          </p:cNvSpPr>
          <p:nvPr>
            <p:ph type="sldNum" sz="quarter" idx="10"/>
          </p:nvPr>
        </p:nvSpPr>
        <p:spPr/>
        <p:txBody>
          <a:bodyPr/>
          <a:lstStyle/>
          <a:p>
            <a:fld id="{F15FC9F8-32E5-F040-9357-27512C4AFD31}"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92FE67F1-6307-438F-8C86-A07484E945DB}" type="datetimeFigureOut">
              <a:rPr lang="fr-BE" smtClean="0"/>
              <a:pPr/>
              <a:t>20/04/17</a:t>
            </a:fld>
            <a:endParaRPr lang="fr-BE"/>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fr-BE"/>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7ECE2688-7843-41BC-9FCE-AD296D4E398D}" type="slidenum">
              <a:rPr lang="fr-BE" smtClean="0"/>
              <a:pPr/>
              <a:t>‹#›</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2FE67F1-6307-438F-8C86-A07484E945DB}" type="datetimeFigureOut">
              <a:rPr lang="fr-BE" smtClean="0"/>
              <a:pPr/>
              <a:t>20/04/17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ECE2688-7843-41BC-9FCE-AD296D4E398D}"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p>
            <a:fld id="{92FE67F1-6307-438F-8C86-A07484E945DB}" type="datetimeFigureOut">
              <a:rPr lang="fr-BE" smtClean="0"/>
              <a:pPr/>
              <a:t>20/04/17</a:t>
            </a:fld>
            <a:endParaRPr lang="fr-BE"/>
          </a:p>
        </p:txBody>
      </p:sp>
      <p:sp>
        <p:nvSpPr>
          <p:cNvPr id="5" name="Espace réservé du pied de page 4"/>
          <p:cNvSpPr>
            <a:spLocks noGrp="1"/>
          </p:cNvSpPr>
          <p:nvPr>
            <p:ph type="ftr" sz="quarter" idx="11"/>
          </p:nvPr>
        </p:nvSpPr>
        <p:spPr>
          <a:xfrm>
            <a:off x="457200" y="6556248"/>
            <a:ext cx="3657600" cy="228600"/>
          </a:xfrm>
        </p:spPr>
        <p:txBody>
          <a:bodyPr/>
          <a:lstStyle/>
          <a:p>
            <a:endParaRPr lang="fr-BE"/>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lstStyle>
          <a:p>
            <a:fld id="{7ECE2688-7843-41BC-9FCE-AD296D4E398D}"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2FE67F1-6307-438F-8C86-A07484E945DB}" type="datetimeFigureOut">
              <a:rPr lang="fr-BE" smtClean="0"/>
              <a:pPr/>
              <a:t>20/04/17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ECE2688-7843-41BC-9FCE-AD296D4E398D}"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92FE67F1-6307-438F-8C86-A07484E945DB}" type="datetimeFigureOut">
              <a:rPr lang="fr-BE" smtClean="0"/>
              <a:pPr/>
              <a:t>20/04/17</a:t>
            </a:fld>
            <a:endParaRPr lang="fr-BE"/>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fr-BE"/>
          </a:p>
        </p:txBody>
      </p:sp>
      <p:sp>
        <p:nvSpPr>
          <p:cNvPr id="6" name="Espace réservé du numéro de diapositive 5"/>
          <p:cNvSpPr>
            <a:spLocks noGrp="1"/>
          </p:cNvSpPr>
          <p:nvPr>
            <p:ph type="sldNum" sz="quarter" idx="12"/>
          </p:nvPr>
        </p:nvSpPr>
        <p:spPr>
          <a:xfrm>
            <a:off x="6733952" y="6555112"/>
            <a:ext cx="588336" cy="228600"/>
          </a:xfrm>
        </p:spPr>
        <p:txBody>
          <a:bodyPr/>
          <a:lstStyle/>
          <a:p>
            <a:fld id="{7ECE2688-7843-41BC-9FCE-AD296D4E398D}" type="slidenum">
              <a:rPr lang="fr-BE" smtClean="0"/>
              <a:pPr/>
              <a:t>‹#›</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2FE67F1-6307-438F-8C86-A07484E945DB}" type="datetimeFigureOut">
              <a:rPr lang="fr-BE" smtClean="0"/>
              <a:pPr/>
              <a:t>20/04/17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ECE2688-7843-41BC-9FCE-AD296D4E398D}"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2FE67F1-6307-438F-8C86-A07484E945DB}" type="datetimeFigureOut">
              <a:rPr lang="fr-BE" smtClean="0"/>
              <a:pPr/>
              <a:t>20/04/17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7ECE2688-7843-41BC-9FCE-AD296D4E398D}"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2FE67F1-6307-438F-8C86-A07484E945DB}" type="datetimeFigureOut">
              <a:rPr lang="fr-BE" smtClean="0"/>
              <a:pPr/>
              <a:t>20/04/17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7ECE2688-7843-41BC-9FCE-AD296D4E398D}"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lstStyle>
          <a:p>
            <a:fld id="{92FE67F1-6307-438F-8C86-A07484E945DB}" type="datetimeFigureOut">
              <a:rPr lang="fr-BE" smtClean="0"/>
              <a:pPr/>
              <a:t>20/04/17</a:t>
            </a:fld>
            <a:endParaRPr lang="fr-BE"/>
          </a:p>
        </p:txBody>
      </p:sp>
      <p:sp>
        <p:nvSpPr>
          <p:cNvPr id="3" name="Espace réservé du pied de page 2"/>
          <p:cNvSpPr>
            <a:spLocks noGrp="1"/>
          </p:cNvSpPr>
          <p:nvPr>
            <p:ph type="ftr" sz="quarter" idx="11"/>
          </p:nvPr>
        </p:nvSpPr>
        <p:spPr/>
        <p:txBody>
          <a:bodyPr/>
          <a:lstStyle>
            <a:lvl1pPr>
              <a:defRPr>
                <a:solidFill>
                  <a:schemeClr val="tx2"/>
                </a:solidFill>
              </a:defRPr>
            </a:lvl1pPr>
          </a:lstStyle>
          <a:p>
            <a:endParaRPr lang="fr-BE"/>
          </a:p>
        </p:txBody>
      </p:sp>
      <p:sp>
        <p:nvSpPr>
          <p:cNvPr id="4" name="Espace réservé du numéro de diapositive 3"/>
          <p:cNvSpPr>
            <a:spLocks noGrp="1"/>
          </p:cNvSpPr>
          <p:nvPr>
            <p:ph type="sldNum" sz="quarter" idx="12"/>
          </p:nvPr>
        </p:nvSpPr>
        <p:spPr/>
        <p:txBody>
          <a:bodyPr/>
          <a:lstStyle/>
          <a:p>
            <a:fld id="{7ECE2688-7843-41BC-9FCE-AD296D4E398D}"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2FE67F1-6307-438F-8C86-A07484E945DB}" type="datetimeFigureOut">
              <a:rPr lang="fr-BE" smtClean="0"/>
              <a:pPr/>
              <a:t>20/04/17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ECE2688-7843-41BC-9FCE-AD296D4E398D}"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2FE67F1-6307-438F-8C86-A07484E945DB}" type="datetimeFigureOut">
              <a:rPr lang="fr-BE" smtClean="0"/>
              <a:pPr/>
              <a:t>20/04/17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ECE2688-7843-41BC-9FCE-AD296D4E398D}" type="slidenum">
              <a:rPr lang="fr-BE" smtClean="0"/>
              <a:pPr/>
              <a:t>‹#›</a:t>
            </a:fld>
            <a:endParaRPr lang="fr-BE"/>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92FE67F1-6307-438F-8C86-A07484E945DB}" type="datetimeFigureOut">
              <a:rPr lang="fr-BE" smtClean="0"/>
              <a:pPr/>
              <a:t>20/04/17</a:t>
            </a:fld>
            <a:endParaRPr lang="fr-BE"/>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fr-BE"/>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7ECE2688-7843-41BC-9FCE-AD296D4E398D}"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6.png"/><Relationship Id="rId3"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8.png"/><Relationship Id="rId3"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2133600" y="533400"/>
            <a:ext cx="5105400" cy="1066800"/>
          </a:xfrm>
        </p:spPr>
        <p:txBody>
          <a:bodyPr/>
          <a:lstStyle/>
          <a:p>
            <a:r>
              <a:rPr lang="fr-BE" dirty="0" smtClean="0"/>
              <a:t>Les anticorps monoclonaux</a:t>
            </a:r>
            <a:endParaRPr lang="fr-BE" dirty="0"/>
          </a:p>
        </p:txBody>
      </p:sp>
      <p:sp>
        <p:nvSpPr>
          <p:cNvPr id="3" name="Sous-titre 2"/>
          <p:cNvSpPr>
            <a:spLocks noGrp="1"/>
          </p:cNvSpPr>
          <p:nvPr>
            <p:ph type="subTitle" idx="1"/>
          </p:nvPr>
        </p:nvSpPr>
        <p:spPr>
          <a:xfrm>
            <a:off x="3429000" y="2590800"/>
            <a:ext cx="5114778" cy="3429000"/>
          </a:xfrm>
        </p:spPr>
        <p:txBody>
          <a:bodyPr>
            <a:normAutofit/>
          </a:bodyPr>
          <a:lstStyle/>
          <a:p>
            <a:r>
              <a:rPr lang="fr-BE" dirty="0" smtClean="0"/>
              <a:t>Dr. </a:t>
            </a:r>
            <a:r>
              <a:rPr lang="fr-BE" dirty="0" smtClean="0"/>
              <a:t>Guillen Miguel Ange, </a:t>
            </a:r>
          </a:p>
          <a:p>
            <a:r>
              <a:rPr lang="fr-BE" dirty="0" smtClean="0"/>
              <a:t>Dr</a:t>
            </a:r>
            <a:r>
              <a:rPr lang="fr-BE" dirty="0" smtClean="0"/>
              <a:t>. </a:t>
            </a:r>
            <a:r>
              <a:rPr lang="fr-BE" dirty="0" err="1" smtClean="0"/>
              <a:t>Fomegne</a:t>
            </a:r>
            <a:r>
              <a:rPr lang="fr-BE" dirty="0" smtClean="0"/>
              <a:t>, et Dr. Ballout</a:t>
            </a:r>
            <a:r>
              <a:rPr lang="fr-BE" dirty="0" smtClean="0"/>
              <a:t> </a:t>
            </a:r>
          </a:p>
          <a:p>
            <a:r>
              <a:rPr lang="fr-BE" sz="1600" dirty="0" smtClean="0"/>
              <a:t>Service </a:t>
            </a:r>
            <a:r>
              <a:rPr lang="fr-BE" sz="1600" dirty="0" smtClean="0"/>
              <a:t>de </a:t>
            </a:r>
            <a:r>
              <a:rPr lang="fr-BE" sz="1600" dirty="0" smtClean="0"/>
              <a:t>néphrologie Epicura/Hornu-Frameries</a:t>
            </a:r>
          </a:p>
          <a:p>
            <a:endParaRPr lang="fr-BE" dirty="0" smtClean="0"/>
          </a:p>
          <a:p>
            <a:r>
              <a:rPr lang="fr-BE" dirty="0" smtClean="0"/>
              <a:t> remerciement </a:t>
            </a:r>
          </a:p>
          <a:p>
            <a:r>
              <a:rPr lang="fr-BE" dirty="0" smtClean="0"/>
              <a:t> </a:t>
            </a:r>
            <a:r>
              <a:rPr lang="fr-BE" dirty="0" smtClean="0"/>
              <a:t>Terrasi </a:t>
            </a:r>
            <a:r>
              <a:rPr lang="fr-BE" dirty="0" smtClean="0"/>
              <a:t>Romina</a:t>
            </a:r>
            <a:endParaRPr lang="fr-BE" dirty="0" smtClean="0"/>
          </a:p>
          <a:p>
            <a:endParaRPr lang="fr-BE" dirty="0" smtClean="0"/>
          </a:p>
          <a:p>
            <a:r>
              <a:rPr lang="fr-BE" dirty="0" smtClean="0"/>
              <a:t>2 </a:t>
            </a:r>
            <a:r>
              <a:rPr lang="fr-BE" dirty="0" smtClean="0"/>
              <a:t>eme révision 2017</a:t>
            </a:r>
          </a:p>
        </p:txBody>
      </p:sp>
      <p:pic>
        <p:nvPicPr>
          <p:cNvPr id="4" name="Image 3" descr="antibodies2.jpg"/>
          <p:cNvPicPr>
            <a:picLocks noChangeAspect="1"/>
          </p:cNvPicPr>
          <p:nvPr/>
        </p:nvPicPr>
        <p:blipFill>
          <a:blip r:embed="rId2" cstate="print"/>
          <a:stretch>
            <a:fillRect/>
          </a:stretch>
        </p:blipFill>
        <p:spPr>
          <a:xfrm>
            <a:off x="0" y="4181982"/>
            <a:ext cx="2667000" cy="26760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395536" y="548680"/>
            <a:ext cx="7344815" cy="583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 Structure et fonctions</a:t>
            </a:r>
            <a:endParaRPr lang="fr-BE" dirty="0"/>
          </a:p>
        </p:txBody>
      </p:sp>
      <p:sp>
        <p:nvSpPr>
          <p:cNvPr id="3" name="Espace réservé du contenu 2"/>
          <p:cNvSpPr>
            <a:spLocks noGrp="1"/>
          </p:cNvSpPr>
          <p:nvPr>
            <p:ph idx="1"/>
          </p:nvPr>
        </p:nvSpPr>
        <p:spPr/>
        <p:txBody>
          <a:bodyPr>
            <a:normAutofit/>
          </a:bodyPr>
          <a:lstStyle/>
          <a:p>
            <a:r>
              <a:rPr lang="fr-BE" dirty="0" smtClean="0"/>
              <a:t>Structure de la région variable</a:t>
            </a:r>
          </a:p>
          <a:p>
            <a:pPr>
              <a:buFontTx/>
              <a:buChar char="-"/>
            </a:pPr>
            <a:r>
              <a:rPr lang="fr-BE" b="1" dirty="0" smtClean="0"/>
              <a:t>CDR</a:t>
            </a:r>
            <a:r>
              <a:rPr lang="fr-BE" dirty="0" smtClean="0"/>
              <a:t>: </a:t>
            </a:r>
            <a:r>
              <a:rPr lang="fr-BE" sz="2400" dirty="0" smtClean="0"/>
              <a:t>Site de liaison à l’anticorps, essentiel de la diversité des anticorps</a:t>
            </a:r>
            <a:r>
              <a:rPr lang="fr-BE" dirty="0" smtClean="0"/>
              <a:t>.</a:t>
            </a:r>
          </a:p>
          <a:p>
            <a:pPr>
              <a:buFontTx/>
              <a:buChar char="-"/>
            </a:pPr>
            <a:r>
              <a:rPr lang="fr-BE" sz="2800" b="1" dirty="0" smtClean="0"/>
              <a:t>Région Framework: </a:t>
            </a:r>
            <a:r>
              <a:rPr lang="fr-BE" sz="2400" dirty="0" smtClean="0"/>
              <a:t>Les régions placées entre les CDR au sein des domaines variables assurant l’ossature de l’immunoglobuline. </a:t>
            </a:r>
          </a:p>
          <a:p>
            <a:pPr>
              <a:buFontTx/>
              <a:buChar char="-"/>
            </a:pPr>
            <a:endParaRPr lang="fr-BE"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http://theses.ulaval.ca/archimede/fichiers/24431/24431_18.png"/>
          <p:cNvPicPr/>
          <p:nvPr/>
        </p:nvPicPr>
        <p:blipFill>
          <a:blip r:embed="rId2" cstate="print"/>
          <a:srcRect/>
          <a:stretch>
            <a:fillRect/>
          </a:stretch>
        </p:blipFill>
        <p:spPr bwMode="auto">
          <a:xfrm>
            <a:off x="683568" y="332656"/>
            <a:ext cx="6912768" cy="5904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 Structure et fonctions</a:t>
            </a:r>
            <a:endParaRPr lang="fr-BE" dirty="0"/>
          </a:p>
        </p:txBody>
      </p:sp>
      <p:sp>
        <p:nvSpPr>
          <p:cNvPr id="3" name="Espace réservé du contenu 2"/>
          <p:cNvSpPr>
            <a:spLocks noGrp="1"/>
          </p:cNvSpPr>
          <p:nvPr>
            <p:ph idx="1"/>
          </p:nvPr>
        </p:nvSpPr>
        <p:spPr/>
        <p:txBody>
          <a:bodyPr>
            <a:normAutofit/>
          </a:bodyPr>
          <a:lstStyle/>
          <a:p>
            <a:r>
              <a:rPr lang="fr-BE" dirty="0" smtClean="0"/>
              <a:t>Relation structure- fonctions</a:t>
            </a:r>
          </a:p>
          <a:p>
            <a:pPr>
              <a:buFontTx/>
              <a:buChar char="-"/>
            </a:pPr>
            <a:r>
              <a:rPr lang="fr-BE" dirty="0" smtClean="0"/>
              <a:t>Fragment </a:t>
            </a:r>
            <a:r>
              <a:rPr lang="fr-BE" dirty="0" err="1" smtClean="0"/>
              <a:t>Fab</a:t>
            </a:r>
            <a:r>
              <a:rPr lang="fr-BE" dirty="0" smtClean="0"/>
              <a:t> (Fragment </a:t>
            </a:r>
            <a:r>
              <a:rPr lang="fr-BE" dirty="0" err="1" smtClean="0"/>
              <a:t>antigen</a:t>
            </a:r>
            <a:r>
              <a:rPr lang="fr-BE" dirty="0" smtClean="0"/>
              <a:t> </a:t>
            </a:r>
            <a:r>
              <a:rPr lang="fr-BE" dirty="0" err="1" smtClean="0"/>
              <a:t>binding</a:t>
            </a:r>
            <a:r>
              <a:rPr lang="fr-BE" dirty="0" smtClean="0"/>
              <a:t>): </a:t>
            </a:r>
            <a:r>
              <a:rPr lang="fr-BE" sz="2000" dirty="0" smtClean="0">
                <a:latin typeface="Calibri" pitchFamily="34" charset="0"/>
              </a:rPr>
              <a:t>Deux fragments identiques contenant une chaîne légère et les domaines VH et CH1 d’une chaîne lourde . Le site de liaison de l’anticorps est créé par la mise en commun des domaines VH et VL</a:t>
            </a:r>
          </a:p>
          <a:p>
            <a:pPr>
              <a:buFontTx/>
              <a:buChar char="-"/>
            </a:pPr>
            <a:r>
              <a:rPr lang="fr-BE" dirty="0" smtClean="0"/>
              <a:t>Fragment </a:t>
            </a:r>
            <a:r>
              <a:rPr lang="fr-BE" dirty="0" err="1" smtClean="0"/>
              <a:t>Fc</a:t>
            </a:r>
            <a:r>
              <a:rPr lang="fr-BE" dirty="0" smtClean="0"/>
              <a:t> (fragment cristallisable):</a:t>
            </a:r>
            <a:r>
              <a:rPr lang="fr-BE" sz="1700" dirty="0" smtClean="0">
                <a:latin typeface="Calibri" pitchFamily="34" charset="0"/>
              </a:rPr>
              <a:t> </a:t>
            </a:r>
            <a:r>
              <a:rPr lang="fr-BE" sz="2000" dirty="0" smtClean="0">
                <a:latin typeface="Calibri" pitchFamily="34" charset="0"/>
              </a:rPr>
              <a:t>fragment contenant  le reste des deux chaînes lourdes composée chacune des domaines CH2 et CH3. Les fonctions effectrices des immunoglobulines sont essentiellement portées par cette partie de la molécule. Des fonctions différentes sont portées par différents domaines du fragment </a:t>
            </a:r>
            <a:r>
              <a:rPr lang="fr-BE" sz="2000" dirty="0" err="1" smtClean="0">
                <a:latin typeface="Calibri" pitchFamily="34" charset="0"/>
              </a:rPr>
              <a:t>Fc</a:t>
            </a:r>
            <a:r>
              <a:rPr lang="fr-BE" sz="2000" dirty="0" smtClean="0">
                <a:latin typeface="Calibri" pitchFamily="34" charset="0"/>
              </a:rPr>
              <a:t>.</a:t>
            </a:r>
          </a:p>
          <a:p>
            <a:pPr>
              <a:buFontTx/>
              <a:buChar char="-"/>
            </a:pPr>
            <a:endParaRPr lang="fr-B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152400"/>
            <a:ext cx="7772400" cy="914400"/>
          </a:xfrm>
        </p:spPr>
        <p:txBody>
          <a:bodyPr/>
          <a:lstStyle/>
          <a:p>
            <a:r>
              <a:rPr lang="fr-FR" dirty="0" smtClean="0"/>
              <a:t>Anticorps Monoclonal - 1975</a:t>
            </a:r>
            <a:endParaRPr lang="fr-FR" dirty="0"/>
          </a:p>
        </p:txBody>
      </p:sp>
      <p:pic>
        <p:nvPicPr>
          <p:cNvPr id="3" name="Image 2" descr="Capture d’écran 2017-02-19 à 19.36.53.png"/>
          <p:cNvPicPr>
            <a:picLocks noChangeAspect="1"/>
          </p:cNvPicPr>
          <p:nvPr/>
        </p:nvPicPr>
        <p:blipFill>
          <a:blip r:embed="rId2"/>
          <a:stretch>
            <a:fillRect/>
          </a:stretch>
        </p:blipFill>
        <p:spPr>
          <a:xfrm>
            <a:off x="609600" y="1244600"/>
            <a:ext cx="4892174" cy="1320800"/>
          </a:xfrm>
          <a:prstGeom prst="rect">
            <a:avLst/>
          </a:prstGeom>
        </p:spPr>
      </p:pic>
      <p:pic>
        <p:nvPicPr>
          <p:cNvPr id="4" name="Image 3" descr="Capture d’écran 2017-02-19 à 19.37.36.png"/>
          <p:cNvPicPr>
            <a:picLocks noChangeAspect="1"/>
          </p:cNvPicPr>
          <p:nvPr/>
        </p:nvPicPr>
        <p:blipFill>
          <a:blip r:embed="rId3"/>
          <a:stretch>
            <a:fillRect/>
          </a:stretch>
        </p:blipFill>
        <p:spPr>
          <a:xfrm>
            <a:off x="622300" y="2819400"/>
            <a:ext cx="7200900" cy="2070100"/>
          </a:xfrm>
          <a:prstGeom prst="rect">
            <a:avLst/>
          </a:prstGeom>
        </p:spPr>
      </p:pic>
      <p:pic>
        <p:nvPicPr>
          <p:cNvPr id="5" name="Image 4" descr="Capture d’écran 2017-02-19 à 19.36.45.png"/>
          <p:cNvPicPr>
            <a:picLocks noChangeAspect="1"/>
          </p:cNvPicPr>
          <p:nvPr/>
        </p:nvPicPr>
        <p:blipFill>
          <a:blip r:embed="rId4"/>
          <a:stretch>
            <a:fillRect/>
          </a:stretch>
        </p:blipFill>
        <p:spPr>
          <a:xfrm>
            <a:off x="609600" y="5295900"/>
            <a:ext cx="7213600" cy="13843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Historique</a:t>
            </a:r>
            <a:endParaRPr lang="fr-BE" dirty="0"/>
          </a:p>
        </p:txBody>
      </p:sp>
      <p:sp>
        <p:nvSpPr>
          <p:cNvPr id="3" name="Espace réservé du contenu 2"/>
          <p:cNvSpPr>
            <a:spLocks noGrp="1"/>
          </p:cNvSpPr>
          <p:nvPr>
            <p:ph idx="1"/>
          </p:nvPr>
        </p:nvSpPr>
        <p:spPr/>
        <p:txBody>
          <a:bodyPr>
            <a:normAutofit fontScale="92500"/>
          </a:bodyPr>
          <a:lstStyle/>
          <a:p>
            <a:pPr lvl="0"/>
            <a:r>
              <a:rPr lang="fr-BE" dirty="0" smtClean="0"/>
              <a:t>1975 : Köhler et </a:t>
            </a:r>
            <a:r>
              <a:rPr lang="fr-BE" dirty="0" err="1" smtClean="0"/>
              <a:t>Milstein</a:t>
            </a:r>
            <a:r>
              <a:rPr lang="fr-BE" dirty="0" smtClean="0"/>
              <a:t> - Naissance des anticorps monoclonaux murins par la technique des hybridomes consistant à former des hybrides entre lymphocyte B de souris saines immunisées avec un antigène donné et des cellules de myélome d’une souris ayant une tumeur.</a:t>
            </a:r>
          </a:p>
          <a:p>
            <a:pPr lvl="0"/>
            <a:r>
              <a:rPr lang="fr-BE" dirty="0" smtClean="0"/>
              <a:t>1984 : Köhler et </a:t>
            </a:r>
            <a:r>
              <a:rPr lang="fr-BE" dirty="0" err="1" smtClean="0"/>
              <a:t>Milstein</a:t>
            </a:r>
            <a:r>
              <a:rPr lang="fr-BE" dirty="0" smtClean="0"/>
              <a:t> - Anticorps chimériques</a:t>
            </a:r>
          </a:p>
          <a:p>
            <a:pPr lvl="0"/>
            <a:r>
              <a:rPr lang="fr-BE" dirty="0" smtClean="0"/>
              <a:t>1986 : premier anticorps monoclonal mis sur le marché : </a:t>
            </a:r>
            <a:r>
              <a:rPr lang="fr-BE" dirty="0" err="1" smtClean="0"/>
              <a:t>Muromomab</a:t>
            </a:r>
            <a:r>
              <a:rPr lang="fr-BE" dirty="0" smtClean="0"/>
              <a:t> (anti-CD3)</a:t>
            </a:r>
          </a:p>
          <a:p>
            <a:pPr lvl="0"/>
            <a:r>
              <a:rPr lang="fr-BE" dirty="0" smtClean="0"/>
              <a:t>1989 : Anticorps humanisés</a:t>
            </a:r>
          </a:p>
          <a:p>
            <a:pPr lvl="0"/>
            <a:r>
              <a:rPr lang="fr-BE" dirty="0" smtClean="0"/>
              <a:t>1994 : Anticorps entièrement humains </a:t>
            </a:r>
          </a:p>
          <a:p>
            <a:pPr>
              <a:buNone/>
            </a:pPr>
            <a:endParaRPr lang="fr-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41960"/>
          </a:xfrm>
        </p:spPr>
        <p:txBody>
          <a:bodyPr>
            <a:normAutofit fontScale="90000"/>
          </a:bodyPr>
          <a:lstStyle/>
          <a:p>
            <a:r>
              <a:rPr lang="fr-BE" dirty="0" smtClean="0"/>
              <a:t>3. Nomenclature</a:t>
            </a:r>
            <a:endParaRPr lang="fr-BE" dirty="0"/>
          </a:p>
        </p:txBody>
      </p:sp>
      <p:pic>
        <p:nvPicPr>
          <p:cNvPr id="4" name="Espace réservé du contenu 3"/>
          <p:cNvPicPr>
            <a:picLocks noGrp="1"/>
          </p:cNvPicPr>
          <p:nvPr>
            <p:ph idx="1"/>
          </p:nvPr>
        </p:nvPicPr>
        <p:blipFill>
          <a:blip r:embed="rId2" cstate="print"/>
          <a:srcRect/>
          <a:stretch>
            <a:fillRect/>
          </a:stretch>
        </p:blipFill>
        <p:spPr bwMode="auto">
          <a:xfrm>
            <a:off x="381000" y="762000"/>
            <a:ext cx="7391400" cy="5410200"/>
          </a:xfrm>
          <a:prstGeom prst="rect">
            <a:avLst/>
          </a:prstGeom>
          <a:noFill/>
          <a:ln w="9525">
            <a:noFill/>
            <a:miter lim="800000"/>
            <a:headEnd/>
            <a:tailEnd/>
          </a:ln>
        </p:spPr>
      </p:pic>
      <p:pic>
        <p:nvPicPr>
          <p:cNvPr id="6" name="Image 5" descr="Capture d’écran 2017-02-23 à 10.16.13.png"/>
          <p:cNvPicPr>
            <a:picLocks noChangeAspect="1"/>
          </p:cNvPicPr>
          <p:nvPr/>
        </p:nvPicPr>
        <p:blipFill>
          <a:blip r:embed="rId3"/>
          <a:stretch>
            <a:fillRect/>
          </a:stretch>
        </p:blipFill>
        <p:spPr>
          <a:xfrm>
            <a:off x="381000" y="5143500"/>
            <a:ext cx="3369192" cy="1714500"/>
          </a:xfrm>
          <a:prstGeom prst="rect">
            <a:avLst/>
          </a:prstGeom>
        </p:spPr>
      </p:pic>
      <p:sp>
        <p:nvSpPr>
          <p:cNvPr id="7" name="ZoneTexte 6"/>
          <p:cNvSpPr txBox="1"/>
          <p:nvPr/>
        </p:nvSpPr>
        <p:spPr>
          <a:xfrm>
            <a:off x="1066800" y="6324600"/>
            <a:ext cx="1752600" cy="369332"/>
          </a:xfrm>
          <a:prstGeom prst="rect">
            <a:avLst/>
          </a:prstGeom>
          <a:noFill/>
        </p:spPr>
        <p:txBody>
          <a:bodyPr wrap="square" rtlCol="0">
            <a:spAutoFit/>
          </a:bodyPr>
          <a:lstStyle/>
          <a:p>
            <a:pPr algn="ctr"/>
            <a:r>
              <a:rPr lang="fr-FR" dirty="0" smtClean="0">
                <a:solidFill>
                  <a:srgbClr val="FFFF00"/>
                </a:solidFill>
              </a:rPr>
              <a:t>W. H. O</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4. </a:t>
            </a:r>
            <a:r>
              <a:rPr lang="fr-BE" sz="3100" dirty="0" smtClean="0"/>
              <a:t>Type d’anticorps monoclonaux</a:t>
            </a:r>
            <a:endParaRPr lang="fr-BE" sz="3100" dirty="0"/>
          </a:p>
        </p:txBody>
      </p:sp>
      <p:sp>
        <p:nvSpPr>
          <p:cNvPr id="3" name="Espace réservé du contenu 2"/>
          <p:cNvSpPr>
            <a:spLocks noGrp="1"/>
          </p:cNvSpPr>
          <p:nvPr>
            <p:ph idx="1"/>
          </p:nvPr>
        </p:nvSpPr>
        <p:spPr/>
        <p:txBody>
          <a:bodyPr>
            <a:normAutofit/>
          </a:bodyPr>
          <a:lstStyle/>
          <a:p>
            <a:r>
              <a:rPr lang="fr-BE" b="1" dirty="0" smtClean="0"/>
              <a:t>Anticorps murin:</a:t>
            </a:r>
          </a:p>
          <a:p>
            <a:pPr algn="just">
              <a:buFontTx/>
              <a:buChar char="-"/>
            </a:pPr>
            <a:r>
              <a:rPr lang="fr-BE" sz="2000" dirty="0" smtClean="0"/>
              <a:t>Produits entièrement à partir de souris. </a:t>
            </a:r>
          </a:p>
          <a:p>
            <a:pPr algn="just">
              <a:buFontTx/>
              <a:buChar char="-"/>
            </a:pPr>
            <a:r>
              <a:rPr lang="fr-BE" sz="2000" dirty="0" smtClean="0"/>
              <a:t>Inconvénients au niveau thérapeutique: xanthogéniques</a:t>
            </a:r>
          </a:p>
          <a:p>
            <a:pPr>
              <a:buNone/>
            </a:pPr>
            <a:endParaRPr lang="fr-BE" b="1" dirty="0" smtClean="0"/>
          </a:p>
          <a:p>
            <a:r>
              <a:rPr lang="fr-BE" b="1" dirty="0" smtClean="0"/>
              <a:t>Anticorps chimérique</a:t>
            </a:r>
            <a:r>
              <a:rPr lang="fr-BE" sz="2800" dirty="0" smtClean="0"/>
              <a:t>: </a:t>
            </a:r>
          </a:p>
          <a:p>
            <a:pPr>
              <a:buFontTx/>
              <a:buChar char="-"/>
            </a:pPr>
            <a:r>
              <a:rPr lang="fr-BE" sz="2000" dirty="0" smtClean="0">
                <a:latin typeface="Calibri" pitchFamily="34" charset="0"/>
              </a:rPr>
              <a:t>Constitués d’une partie variable de souris et de parties constantes humaines. </a:t>
            </a:r>
          </a:p>
          <a:p>
            <a:pPr>
              <a:buFontTx/>
              <a:buChar char="-"/>
            </a:pPr>
            <a:r>
              <a:rPr lang="fr-BE" sz="2000" dirty="0" smtClean="0">
                <a:latin typeface="Calibri" pitchFamily="34" charset="0"/>
              </a:rPr>
              <a:t>Responsables d’une réponse </a:t>
            </a:r>
            <a:r>
              <a:rPr lang="fr-BE" sz="2000" dirty="0" err="1" smtClean="0">
                <a:latin typeface="Calibri" pitchFamily="34" charset="0"/>
              </a:rPr>
              <a:t>immunogéniques</a:t>
            </a:r>
            <a:r>
              <a:rPr lang="fr-BE" sz="2000" dirty="0" smtClean="0">
                <a:latin typeface="Calibri" pitchFamily="34" charset="0"/>
              </a:rPr>
              <a:t>.</a:t>
            </a:r>
          </a:p>
          <a:p>
            <a:pPr>
              <a:buNone/>
            </a:pPr>
            <a:endParaRPr lang="fr-BE" b="1" dirty="0" smtClean="0"/>
          </a:p>
          <a:p>
            <a:pPr>
              <a:buNone/>
            </a:pPr>
            <a:endParaRPr lang="fr-BE"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4. </a:t>
            </a:r>
            <a:r>
              <a:rPr lang="fr-BE" sz="3100" dirty="0" smtClean="0"/>
              <a:t>Type d’anticorps monoclonaux</a:t>
            </a:r>
            <a:endParaRPr lang="fr-BE" sz="3100" dirty="0"/>
          </a:p>
        </p:txBody>
      </p:sp>
      <p:sp>
        <p:nvSpPr>
          <p:cNvPr id="3" name="Espace réservé du contenu 2"/>
          <p:cNvSpPr>
            <a:spLocks noGrp="1"/>
          </p:cNvSpPr>
          <p:nvPr>
            <p:ph idx="1"/>
          </p:nvPr>
        </p:nvSpPr>
        <p:spPr/>
        <p:txBody>
          <a:bodyPr>
            <a:normAutofit/>
          </a:bodyPr>
          <a:lstStyle/>
          <a:p>
            <a:r>
              <a:rPr lang="fr-BE" dirty="0" smtClean="0"/>
              <a:t>Anticorps humanisés: </a:t>
            </a:r>
          </a:p>
          <a:p>
            <a:pPr>
              <a:buFontTx/>
              <a:buChar char="-"/>
            </a:pPr>
            <a:r>
              <a:rPr lang="fr-BE" sz="2200" dirty="0" smtClean="0"/>
              <a:t>Formés d’une </a:t>
            </a:r>
            <a:r>
              <a:rPr lang="fr-BE" sz="2200" dirty="0" err="1" smtClean="0"/>
              <a:t>Ig</a:t>
            </a:r>
            <a:r>
              <a:rPr lang="fr-BE" sz="2200" dirty="0" smtClean="0"/>
              <a:t> G humaine possédant uniquement les parties hypervariables murines.  </a:t>
            </a:r>
          </a:p>
          <a:p>
            <a:pPr>
              <a:buFontTx/>
              <a:buChar char="-"/>
            </a:pPr>
            <a:r>
              <a:rPr lang="fr-BE" sz="2200" dirty="0" smtClean="0"/>
              <a:t>Diminution induction de réponses immunes anti-souris (7% versus 20-40%).</a:t>
            </a:r>
          </a:p>
          <a:p>
            <a:pPr>
              <a:buNone/>
            </a:pPr>
            <a:endParaRPr lang="fr-BE" dirty="0" smtClean="0"/>
          </a:p>
          <a:p>
            <a:r>
              <a:rPr lang="fr-BE" dirty="0" smtClean="0"/>
              <a:t>Anticorps humains:</a:t>
            </a:r>
            <a:endParaRPr lang="fr-BE" sz="2800" dirty="0" smtClean="0"/>
          </a:p>
          <a:p>
            <a:pPr>
              <a:buFontTx/>
              <a:buChar char="-"/>
            </a:pPr>
            <a:r>
              <a:rPr lang="fr-BE" sz="2000" dirty="0" smtClean="0"/>
              <a:t>Entièrement humains.  </a:t>
            </a:r>
          </a:p>
          <a:p>
            <a:pPr>
              <a:buFontTx/>
              <a:buChar char="-"/>
            </a:pPr>
            <a:r>
              <a:rPr lang="fr-BE" sz="2000" dirty="0" smtClean="0"/>
              <a:t>Demi-vie approchant 21 jours </a:t>
            </a:r>
          </a:p>
          <a:p>
            <a:pPr>
              <a:buFontTx/>
              <a:buChar char="-"/>
            </a:pPr>
            <a:r>
              <a:rPr lang="fr-BE" sz="2000" dirty="0" smtClean="0"/>
              <a:t>Disparition réaction HAMA (</a:t>
            </a:r>
            <a:r>
              <a:rPr lang="fr-BE" sz="2000" dirty="0" err="1" smtClean="0"/>
              <a:t>Human</a:t>
            </a:r>
            <a:r>
              <a:rPr lang="fr-BE" sz="2000" dirty="0" smtClean="0"/>
              <a:t> Anti-Mouse </a:t>
            </a:r>
            <a:r>
              <a:rPr lang="fr-BE" sz="2000" dirty="0" err="1" smtClean="0"/>
              <a:t>Antibody</a:t>
            </a:r>
            <a:r>
              <a:rPr lang="fr-BE" sz="2000" dirty="0" smtClean="0"/>
              <a:t>).</a:t>
            </a:r>
          </a:p>
          <a:p>
            <a:endParaRPr lang="fr-BE" dirty="0" smtClean="0"/>
          </a:p>
          <a:p>
            <a:pPr>
              <a:buNone/>
            </a:pPr>
            <a:endParaRPr lang="fr-BE" sz="2000" dirty="0" smtClean="0"/>
          </a:p>
          <a:p>
            <a:endParaRPr lang="fr-BE"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Méthode de production</a:t>
            </a:r>
            <a:endParaRPr lang="fr-BE" dirty="0"/>
          </a:p>
        </p:txBody>
      </p:sp>
      <p:sp>
        <p:nvSpPr>
          <p:cNvPr id="3" name="Espace réservé du contenu 2"/>
          <p:cNvSpPr>
            <a:spLocks noGrp="1"/>
          </p:cNvSpPr>
          <p:nvPr>
            <p:ph idx="1"/>
          </p:nvPr>
        </p:nvSpPr>
        <p:spPr/>
        <p:txBody>
          <a:bodyPr>
            <a:normAutofit fontScale="77500" lnSpcReduction="20000"/>
          </a:bodyPr>
          <a:lstStyle/>
          <a:p>
            <a:r>
              <a:rPr lang="fr-BE" sz="2800" b="1" dirty="0" smtClean="0"/>
              <a:t>Anticorps murin (1975) IMMUNISATION</a:t>
            </a:r>
          </a:p>
          <a:p>
            <a:pPr>
              <a:buFontTx/>
              <a:buChar char="-"/>
            </a:pPr>
            <a:r>
              <a:rPr lang="fr-BE" dirty="0" smtClean="0"/>
              <a:t>Injection de l’antigène à une souris qui n’a pas de tumeur </a:t>
            </a:r>
          </a:p>
          <a:p>
            <a:pPr>
              <a:buFontTx/>
              <a:buChar char="-"/>
            </a:pPr>
            <a:r>
              <a:rPr lang="fr-BE" dirty="0" smtClean="0"/>
              <a:t> Prélèvement des cellules spléniques de la souris : plasmocytes producteurs d’anticorps HCGRT positive</a:t>
            </a:r>
          </a:p>
          <a:p>
            <a:pPr lvl="0">
              <a:buFontTx/>
              <a:buChar char="-"/>
            </a:pPr>
            <a:r>
              <a:rPr lang="fr-BE" dirty="0" smtClean="0"/>
              <a:t>Prélèvement de cellules de myélome de la rate d’une souris ayant une tumeur HCGRT négatives et mutantes </a:t>
            </a:r>
            <a:r>
              <a:rPr lang="fr-BE" dirty="0" err="1" smtClean="0"/>
              <a:t>Ig</a:t>
            </a:r>
            <a:r>
              <a:rPr lang="fr-BE" dirty="0" smtClean="0"/>
              <a:t>, poussant in vitro car immortelles.</a:t>
            </a:r>
          </a:p>
          <a:p>
            <a:pPr lvl="0">
              <a:buFontTx/>
              <a:buChar char="-"/>
            </a:pPr>
            <a:r>
              <a:rPr lang="fr-BE" dirty="0" smtClean="0"/>
              <a:t>Fusion dans du polyéthylène glycol améliorant la fusion entre les membranes</a:t>
            </a:r>
          </a:p>
          <a:p>
            <a:pPr lvl="0">
              <a:buFontTx/>
              <a:buChar char="-"/>
            </a:pPr>
            <a:r>
              <a:rPr lang="fr-BE" dirty="0" smtClean="0"/>
              <a:t>Formation d’hybridomes</a:t>
            </a:r>
          </a:p>
          <a:p>
            <a:pPr lvl="0">
              <a:buFontTx/>
              <a:buChar char="-"/>
            </a:pPr>
            <a:r>
              <a:rPr lang="fr-BE" dirty="0" smtClean="0"/>
              <a:t>Placement des hybrides sur milieu HAT</a:t>
            </a:r>
          </a:p>
          <a:p>
            <a:pPr lvl="0">
              <a:buFontTx/>
              <a:buChar char="-"/>
            </a:pPr>
            <a:r>
              <a:rPr lang="fr-BE" dirty="0" smtClean="0"/>
              <a:t>Sélection des hybrides par mesure de l’activité des anticorps secrétés dans le milieu</a:t>
            </a:r>
          </a:p>
          <a:p>
            <a:pPr lvl="0">
              <a:buFontTx/>
              <a:buChar char="-"/>
            </a:pPr>
            <a:r>
              <a:rPr lang="en-US" dirty="0" err="1" smtClean="0"/>
              <a:t>Stockage</a:t>
            </a:r>
            <a:r>
              <a:rPr lang="en-US" dirty="0" smtClean="0"/>
              <a:t> in vitro </a:t>
            </a:r>
            <a:r>
              <a:rPr lang="en-US" dirty="0" err="1" smtClean="0"/>
              <a:t>ou</a:t>
            </a:r>
            <a:r>
              <a:rPr lang="en-US" dirty="0" smtClean="0"/>
              <a:t> in vivo</a:t>
            </a:r>
            <a:endParaRPr lang="fr-BE" dirty="0" smtClean="0"/>
          </a:p>
          <a:p>
            <a:endParaRPr lang="fr-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Espace réservé pour une image  6" descr="Capture d’écran 2017-02-22 à 23.13.47.png"/>
          <p:cNvPicPr>
            <a:picLocks noGrp="1" noChangeAspect="1"/>
          </p:cNvPicPr>
          <p:nvPr>
            <p:ph type="pic" idx="1"/>
          </p:nvPr>
        </p:nvPicPr>
        <p:blipFill>
          <a:blip r:embed="rId2"/>
          <a:srcRect l="17175" r="17175"/>
          <a:stretch>
            <a:fillRect/>
          </a:stretch>
        </p:blipFill>
        <p:spPr/>
      </p:pic>
      <p:pic>
        <p:nvPicPr>
          <p:cNvPr id="8" name="Image 7" descr="Capture d’écran 2017-02-22 à 23.14.04.png"/>
          <p:cNvPicPr>
            <a:picLocks noChangeAspect="1"/>
          </p:cNvPicPr>
          <p:nvPr/>
        </p:nvPicPr>
        <p:blipFill>
          <a:blip r:embed="rId3"/>
          <a:stretch>
            <a:fillRect/>
          </a:stretch>
        </p:blipFill>
        <p:spPr>
          <a:xfrm>
            <a:off x="5257800" y="3657600"/>
            <a:ext cx="3519361" cy="2590800"/>
          </a:xfrm>
          <a:prstGeom prst="rect">
            <a:avLst/>
          </a:prstGeom>
        </p:spPr>
      </p:pic>
      <p:pic>
        <p:nvPicPr>
          <p:cNvPr id="9" name="Image 8" descr="Capture d’écran 2017-02-22 à 23.14.21.png"/>
          <p:cNvPicPr>
            <a:picLocks noChangeAspect="1"/>
          </p:cNvPicPr>
          <p:nvPr/>
        </p:nvPicPr>
        <p:blipFill>
          <a:blip r:embed="rId4"/>
          <a:stretch>
            <a:fillRect/>
          </a:stretch>
        </p:blipFill>
        <p:spPr>
          <a:xfrm>
            <a:off x="6019800" y="381000"/>
            <a:ext cx="1915026" cy="304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762000"/>
            <a:ext cx="7239000" cy="594360"/>
          </a:xfrm>
        </p:spPr>
        <p:txBody>
          <a:bodyPr>
            <a:normAutofit fontScale="90000"/>
          </a:bodyPr>
          <a:lstStyle/>
          <a:p>
            <a:r>
              <a:rPr lang="fr-BE" dirty="0" smtClean="0"/>
              <a:t>5. Méthode de production</a:t>
            </a:r>
            <a:br>
              <a:rPr lang="fr-BE" dirty="0" smtClean="0"/>
            </a:br>
            <a:r>
              <a:rPr lang="fr-BE" dirty="0" smtClean="0"/>
              <a:t>Immunisation</a:t>
            </a:r>
            <a:endParaRPr lang="fr-BE" dirty="0"/>
          </a:p>
        </p:txBody>
      </p:sp>
      <p:pic>
        <p:nvPicPr>
          <p:cNvPr id="4" name="Espace réservé du contenu 3" descr="https://upload.wikimedia.org/wikipedia/commons/thumb/0/09/Hybridomtechnik.png/320px-Hybridomtechnik.png"/>
          <p:cNvPicPr>
            <a:picLocks noGrp="1"/>
          </p:cNvPicPr>
          <p:nvPr>
            <p:ph idx="1"/>
          </p:nvPr>
        </p:nvPicPr>
        <p:blipFill>
          <a:blip r:embed="rId3" cstate="print"/>
          <a:srcRect/>
          <a:stretch>
            <a:fillRect/>
          </a:stretch>
        </p:blipFill>
        <p:spPr bwMode="auto">
          <a:xfrm>
            <a:off x="685800" y="2362200"/>
            <a:ext cx="2743200" cy="4017963"/>
          </a:xfrm>
          <a:prstGeom prst="rect">
            <a:avLst/>
          </a:prstGeom>
          <a:noFill/>
          <a:ln w="9525">
            <a:noFill/>
            <a:miter lim="800000"/>
            <a:headEnd/>
            <a:tailEnd/>
          </a:ln>
        </p:spPr>
      </p:pic>
      <p:sp>
        <p:nvSpPr>
          <p:cNvPr id="6" name="ZoneTexte 5"/>
          <p:cNvSpPr txBox="1"/>
          <p:nvPr/>
        </p:nvSpPr>
        <p:spPr>
          <a:xfrm>
            <a:off x="609600" y="1371600"/>
            <a:ext cx="2133600" cy="369332"/>
          </a:xfrm>
          <a:prstGeom prst="rect">
            <a:avLst/>
          </a:prstGeom>
          <a:noFill/>
        </p:spPr>
        <p:txBody>
          <a:bodyPr wrap="square" rtlCol="0">
            <a:spAutoFit/>
          </a:bodyPr>
          <a:lstStyle/>
          <a:p>
            <a:r>
              <a:rPr lang="fr-FR" dirty="0" smtClean="0"/>
              <a:t>In VIVO 4 </a:t>
            </a:r>
            <a:r>
              <a:rPr lang="fr-FR" dirty="0" err="1" smtClean="0"/>
              <a:t>sem</a:t>
            </a:r>
            <a:endParaRPr lang="fr-FR" dirty="0"/>
          </a:p>
        </p:txBody>
      </p:sp>
      <p:sp>
        <p:nvSpPr>
          <p:cNvPr id="7" name="ZoneTexte 6"/>
          <p:cNvSpPr txBox="1"/>
          <p:nvPr/>
        </p:nvSpPr>
        <p:spPr>
          <a:xfrm>
            <a:off x="4953000" y="1371600"/>
            <a:ext cx="2133600" cy="369332"/>
          </a:xfrm>
          <a:prstGeom prst="rect">
            <a:avLst/>
          </a:prstGeom>
          <a:noFill/>
        </p:spPr>
        <p:txBody>
          <a:bodyPr wrap="square" rtlCol="0">
            <a:spAutoFit/>
          </a:bodyPr>
          <a:lstStyle/>
          <a:p>
            <a:r>
              <a:rPr lang="fr-FR" dirty="0" smtClean="0"/>
              <a:t>In Vitro 5 J</a:t>
            </a:r>
            <a:endParaRPr lang="fr-FR" dirty="0"/>
          </a:p>
        </p:txBody>
      </p:sp>
      <p:pic>
        <p:nvPicPr>
          <p:cNvPr id="8" name="Image 7" descr="Capture d’écran 2017-02-22 à 21.36.22.png"/>
          <p:cNvPicPr>
            <a:picLocks noChangeAspect="1"/>
          </p:cNvPicPr>
          <p:nvPr/>
        </p:nvPicPr>
        <p:blipFill>
          <a:blip r:embed="rId4"/>
          <a:stretch>
            <a:fillRect/>
          </a:stretch>
        </p:blipFill>
        <p:spPr>
          <a:xfrm>
            <a:off x="3962400" y="2743200"/>
            <a:ext cx="3863198" cy="23939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685800"/>
            <a:ext cx="7239000" cy="594360"/>
          </a:xfrm>
        </p:spPr>
        <p:txBody>
          <a:bodyPr>
            <a:normAutofit fontScale="90000"/>
          </a:bodyPr>
          <a:lstStyle/>
          <a:p>
            <a:r>
              <a:rPr lang="fr-BE" dirty="0" smtClean="0"/>
              <a:t>5. Méthode de production FUSION</a:t>
            </a:r>
            <a:endParaRPr lang="fr-BE" dirty="0"/>
          </a:p>
        </p:txBody>
      </p:sp>
      <p:sp>
        <p:nvSpPr>
          <p:cNvPr id="5" name="Espace réservé du contenu 4"/>
          <p:cNvSpPr>
            <a:spLocks noGrp="1"/>
          </p:cNvSpPr>
          <p:nvPr>
            <p:ph idx="1"/>
          </p:nvPr>
        </p:nvSpPr>
        <p:spPr/>
        <p:txBody>
          <a:bodyPr>
            <a:normAutofit/>
          </a:bodyPr>
          <a:lstStyle/>
          <a:p>
            <a:pPr>
              <a:buNone/>
            </a:pPr>
            <a:endParaRPr lang="fr-BE" dirty="0" smtClean="0"/>
          </a:p>
          <a:p>
            <a:endParaRPr lang="fr-BE" dirty="0" smtClean="0"/>
          </a:p>
          <a:p>
            <a:pPr>
              <a:buNone/>
            </a:pPr>
            <a:endParaRPr lang="fr-BE" dirty="0"/>
          </a:p>
        </p:txBody>
      </p:sp>
      <p:pic>
        <p:nvPicPr>
          <p:cNvPr id="6" name="Espace réservé du contenu 3"/>
          <p:cNvPicPr>
            <a:picLocks/>
          </p:cNvPicPr>
          <p:nvPr/>
        </p:nvPicPr>
        <p:blipFill>
          <a:blip r:embed="rId3" cstate="print"/>
          <a:srcRect/>
          <a:stretch>
            <a:fillRect/>
          </a:stretch>
        </p:blipFill>
        <p:spPr bwMode="auto">
          <a:xfrm>
            <a:off x="228600" y="1371600"/>
            <a:ext cx="6400800" cy="4876800"/>
          </a:xfrm>
          <a:prstGeom prst="rect">
            <a:avLst/>
          </a:prstGeom>
          <a:noFill/>
          <a:ln w="9525">
            <a:noFill/>
            <a:miter lim="800000"/>
            <a:headEnd/>
            <a:tailEnd/>
          </a:ln>
        </p:spPr>
      </p:pic>
      <p:pic>
        <p:nvPicPr>
          <p:cNvPr id="7" name="Image 6" descr="Capture d’écran 2017-02-22 à 21.46.32.png"/>
          <p:cNvPicPr>
            <a:picLocks noChangeAspect="1"/>
          </p:cNvPicPr>
          <p:nvPr/>
        </p:nvPicPr>
        <p:blipFill>
          <a:blip r:embed="rId4"/>
          <a:stretch>
            <a:fillRect/>
          </a:stretch>
        </p:blipFill>
        <p:spPr>
          <a:xfrm rot="2247429">
            <a:off x="5988993" y="3646373"/>
            <a:ext cx="2907575" cy="203280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685800"/>
            <a:ext cx="7239000" cy="594360"/>
          </a:xfrm>
        </p:spPr>
        <p:txBody>
          <a:bodyPr>
            <a:normAutofit fontScale="90000"/>
          </a:bodyPr>
          <a:lstStyle/>
          <a:p>
            <a:r>
              <a:rPr lang="fr-BE" dirty="0" smtClean="0"/>
              <a:t>5. Méthode de production Production</a:t>
            </a:r>
            <a:endParaRPr lang="fr-BE" dirty="0"/>
          </a:p>
        </p:txBody>
      </p:sp>
      <p:sp>
        <p:nvSpPr>
          <p:cNvPr id="5" name="Espace réservé du contenu 4"/>
          <p:cNvSpPr>
            <a:spLocks noGrp="1"/>
          </p:cNvSpPr>
          <p:nvPr>
            <p:ph idx="1"/>
          </p:nvPr>
        </p:nvSpPr>
        <p:spPr/>
        <p:txBody>
          <a:bodyPr>
            <a:normAutofit/>
          </a:bodyPr>
          <a:lstStyle/>
          <a:p>
            <a:pPr>
              <a:buNone/>
            </a:pPr>
            <a:endParaRPr lang="fr-BE" dirty="0" smtClean="0"/>
          </a:p>
          <a:p>
            <a:endParaRPr lang="fr-BE" dirty="0" smtClean="0"/>
          </a:p>
          <a:p>
            <a:pPr>
              <a:buNone/>
            </a:pPr>
            <a:endParaRPr lang="fr-BE" dirty="0"/>
          </a:p>
        </p:txBody>
      </p:sp>
      <p:pic>
        <p:nvPicPr>
          <p:cNvPr id="8" name="Image 7" descr="Capture d’écran 2017-02-22 à 21.52.19.png"/>
          <p:cNvPicPr>
            <a:picLocks noChangeAspect="1"/>
          </p:cNvPicPr>
          <p:nvPr/>
        </p:nvPicPr>
        <p:blipFill>
          <a:blip r:embed="rId3"/>
          <a:stretch>
            <a:fillRect/>
          </a:stretch>
        </p:blipFill>
        <p:spPr>
          <a:xfrm>
            <a:off x="152399" y="2286000"/>
            <a:ext cx="2135343" cy="2667000"/>
          </a:xfrm>
          <a:prstGeom prst="rect">
            <a:avLst/>
          </a:prstGeom>
        </p:spPr>
      </p:pic>
      <p:pic>
        <p:nvPicPr>
          <p:cNvPr id="9" name="Image 8" descr="Capture d’écran 2017-02-22 à 21.54.06.png"/>
          <p:cNvPicPr>
            <a:picLocks noChangeAspect="1"/>
          </p:cNvPicPr>
          <p:nvPr/>
        </p:nvPicPr>
        <p:blipFill>
          <a:blip r:embed="rId4"/>
          <a:stretch>
            <a:fillRect/>
          </a:stretch>
        </p:blipFill>
        <p:spPr>
          <a:xfrm>
            <a:off x="2514600" y="2286000"/>
            <a:ext cx="4343400" cy="2810988"/>
          </a:xfrm>
          <a:prstGeom prst="rect">
            <a:avLst/>
          </a:prstGeom>
        </p:spPr>
      </p:pic>
      <p:pic>
        <p:nvPicPr>
          <p:cNvPr id="10" name="Image 9" descr="Capture d’écran 2017-02-22 à 21.56.20.png"/>
          <p:cNvPicPr>
            <a:picLocks noChangeAspect="1"/>
          </p:cNvPicPr>
          <p:nvPr/>
        </p:nvPicPr>
        <p:blipFill>
          <a:blip r:embed="rId5"/>
          <a:stretch>
            <a:fillRect/>
          </a:stretch>
        </p:blipFill>
        <p:spPr>
          <a:xfrm>
            <a:off x="6705600" y="2286000"/>
            <a:ext cx="1612900" cy="2743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Méthode de production</a:t>
            </a:r>
            <a:endParaRPr lang="fr-BE" dirty="0"/>
          </a:p>
        </p:txBody>
      </p:sp>
      <p:sp>
        <p:nvSpPr>
          <p:cNvPr id="3" name="Espace réservé du contenu 2"/>
          <p:cNvSpPr>
            <a:spLocks noGrp="1"/>
          </p:cNvSpPr>
          <p:nvPr>
            <p:ph idx="1"/>
          </p:nvPr>
        </p:nvSpPr>
        <p:spPr/>
        <p:txBody>
          <a:bodyPr>
            <a:normAutofit/>
          </a:bodyPr>
          <a:lstStyle/>
          <a:p>
            <a:r>
              <a:rPr lang="fr-BE" b="1" dirty="0" smtClean="0"/>
              <a:t>Anticorps humanisé:</a:t>
            </a:r>
          </a:p>
          <a:p>
            <a:pPr>
              <a:buFontTx/>
              <a:buChar char="-"/>
            </a:pPr>
            <a:r>
              <a:rPr lang="fr-BE" sz="2000" dirty="0" smtClean="0"/>
              <a:t>produits par le CDR (complementarity determining region) graphting.</a:t>
            </a:r>
          </a:p>
          <a:p>
            <a:pPr>
              <a:buFontTx/>
              <a:buChar char="-"/>
            </a:pPr>
            <a:endParaRPr lang="fr-BE" sz="2000" dirty="0" smtClean="0"/>
          </a:p>
          <a:p>
            <a:pPr>
              <a:buFontTx/>
              <a:buChar char="-"/>
            </a:pPr>
            <a:r>
              <a:rPr lang="fr-BE" sz="2000" dirty="0" smtClean="0"/>
              <a:t> </a:t>
            </a:r>
          </a:p>
          <a:p>
            <a:pPr>
              <a:buNone/>
            </a:pPr>
            <a:r>
              <a:rPr lang="fr-BE" sz="2000" dirty="0" smtClean="0">
                <a:sym typeface="Wingdings" pitchFamily="2" charset="2"/>
              </a:rPr>
              <a:t> </a:t>
            </a:r>
            <a:r>
              <a:rPr lang="fr-BE" sz="2000" dirty="0" smtClean="0">
                <a:solidFill>
                  <a:srgbClr val="FF0000"/>
                </a:solidFill>
              </a:rPr>
              <a:t>Le but ultime de l’humanisation d’un anticorps est de produire des régions variables proches des régions humaines sans que l’anticorps humanisé perde l’affinité et la spécificité de l’anticorps murin. </a:t>
            </a:r>
            <a:endParaRPr lang="fr-BE" sz="20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Méthode de production</a:t>
            </a:r>
            <a:endParaRPr lang="fr-BE" dirty="0"/>
          </a:p>
        </p:txBody>
      </p:sp>
      <p:pic>
        <p:nvPicPr>
          <p:cNvPr id="4" name="Espace réservé du contenu 3"/>
          <p:cNvPicPr>
            <a:picLocks noGrp="1"/>
          </p:cNvPicPr>
          <p:nvPr>
            <p:ph idx="1"/>
          </p:nvPr>
        </p:nvPicPr>
        <p:blipFill>
          <a:blip r:embed="rId2" cstate="print"/>
          <a:srcRect/>
          <a:stretch>
            <a:fillRect/>
          </a:stretch>
        </p:blipFill>
        <p:spPr bwMode="auto">
          <a:xfrm>
            <a:off x="990600" y="1752600"/>
            <a:ext cx="5943600" cy="1965919"/>
          </a:xfrm>
          <a:prstGeom prst="rect">
            <a:avLst/>
          </a:prstGeom>
          <a:noFill/>
          <a:ln w="9525">
            <a:noFill/>
            <a:miter lim="800000"/>
            <a:headEnd/>
            <a:tailEnd/>
          </a:ln>
        </p:spPr>
      </p:pic>
      <p:pic>
        <p:nvPicPr>
          <p:cNvPr id="5" name="Image 4" descr="Capture d’écran 2017-02-22 à 22.15.51.png"/>
          <p:cNvPicPr>
            <a:picLocks noChangeAspect="1"/>
          </p:cNvPicPr>
          <p:nvPr/>
        </p:nvPicPr>
        <p:blipFill>
          <a:blip r:embed="rId3"/>
          <a:stretch>
            <a:fillRect/>
          </a:stretch>
        </p:blipFill>
        <p:spPr>
          <a:xfrm>
            <a:off x="1447800" y="4191000"/>
            <a:ext cx="4527550" cy="217029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5. </a:t>
            </a:r>
            <a:r>
              <a:rPr lang="fr-BE" sz="2800" dirty="0" smtClean="0"/>
              <a:t>Méthode de production: Synthèse</a:t>
            </a:r>
            <a:endParaRPr lang="fr-BE" sz="2800" dirty="0"/>
          </a:p>
        </p:txBody>
      </p:sp>
      <p:pic>
        <p:nvPicPr>
          <p:cNvPr id="4" name="Espace réservé du contenu 3"/>
          <p:cNvPicPr>
            <a:picLocks noGrp="1"/>
          </p:cNvPicPr>
          <p:nvPr>
            <p:ph idx="1"/>
          </p:nvPr>
        </p:nvPicPr>
        <p:blipFill>
          <a:blip r:embed="rId2" cstate="print"/>
          <a:srcRect/>
          <a:stretch>
            <a:fillRect/>
          </a:stretch>
        </p:blipFill>
        <p:spPr bwMode="auto">
          <a:xfrm>
            <a:off x="467544" y="1628800"/>
            <a:ext cx="6840760" cy="4762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Méthode de production</a:t>
            </a:r>
            <a:endParaRPr lang="fr-BE" dirty="0"/>
          </a:p>
        </p:txBody>
      </p:sp>
      <p:sp>
        <p:nvSpPr>
          <p:cNvPr id="3" name="Espace réservé du contenu 2"/>
          <p:cNvSpPr>
            <a:spLocks noGrp="1"/>
          </p:cNvSpPr>
          <p:nvPr>
            <p:ph idx="1"/>
          </p:nvPr>
        </p:nvSpPr>
        <p:spPr/>
        <p:txBody>
          <a:bodyPr>
            <a:normAutofit fontScale="92500"/>
          </a:bodyPr>
          <a:lstStyle/>
          <a:p>
            <a:r>
              <a:rPr lang="fr-BE" b="1" dirty="0" smtClean="0"/>
              <a:t>Anticorps humain</a:t>
            </a:r>
          </a:p>
          <a:p>
            <a:pPr marL="514350" indent="-514350">
              <a:buAutoNum type="arabicPeriod"/>
            </a:pPr>
            <a:r>
              <a:rPr lang="fr-BE" sz="2400" u="sng" dirty="0" smtClean="0"/>
              <a:t>Technique de l’hybridome chez l’homme</a:t>
            </a:r>
          </a:p>
          <a:p>
            <a:pPr marL="514350" indent="-514350">
              <a:buFontTx/>
              <a:buChar char="-"/>
            </a:pPr>
            <a:r>
              <a:rPr lang="fr-BE" dirty="0" smtClean="0"/>
              <a:t>Phase préliminaire: </a:t>
            </a:r>
            <a:r>
              <a:rPr lang="fr-BE" sz="2000" dirty="0" smtClean="0"/>
              <a:t>identification de donneurs potentiels ayant générés une réponse immunitaire adéquate.</a:t>
            </a:r>
          </a:p>
          <a:p>
            <a:pPr marL="514350" indent="-514350">
              <a:buFontTx/>
              <a:buChar char="-"/>
            </a:pPr>
            <a:r>
              <a:rPr lang="fr-BE" dirty="0" smtClean="0"/>
              <a:t>Sélection: </a:t>
            </a:r>
            <a:r>
              <a:rPr lang="fr-BE" sz="2000" dirty="0" smtClean="0"/>
              <a:t>Extraction des lymphocytes B mémoires.</a:t>
            </a:r>
          </a:p>
          <a:p>
            <a:pPr marL="514350" indent="-514350">
              <a:buFontTx/>
              <a:buChar char="-"/>
            </a:pPr>
            <a:r>
              <a:rPr lang="fr-BE" dirty="0" smtClean="0"/>
              <a:t>Enrichissement</a:t>
            </a:r>
          </a:p>
          <a:p>
            <a:pPr marL="514350" indent="-514350">
              <a:buFontTx/>
              <a:buChar char="-"/>
            </a:pPr>
            <a:r>
              <a:rPr lang="fr-BE" dirty="0" smtClean="0"/>
              <a:t>Activation</a:t>
            </a:r>
          </a:p>
          <a:p>
            <a:pPr marL="514350" indent="-514350">
              <a:buFontTx/>
              <a:buChar char="-"/>
            </a:pPr>
            <a:r>
              <a:rPr lang="fr-BE" dirty="0" smtClean="0"/>
              <a:t>Immortalisation: </a:t>
            </a:r>
            <a:r>
              <a:rPr lang="fr-BE" sz="2200" dirty="0" smtClean="0"/>
              <a:t>mise en contact des cellules activées avec des particules EBV prodiguant une capacité de prolifération et de </a:t>
            </a:r>
            <a:r>
              <a:rPr lang="fr-BE" sz="2200" dirty="0" err="1" smtClean="0"/>
              <a:t>sécretion</a:t>
            </a:r>
            <a:r>
              <a:rPr lang="fr-BE" sz="2200" dirty="0" smtClean="0"/>
              <a:t> d’anticorps</a:t>
            </a:r>
          </a:p>
          <a:p>
            <a:pPr marL="514350" indent="-514350">
              <a:buFontTx/>
              <a:buChar char="-"/>
            </a:pPr>
            <a:r>
              <a:rPr lang="fr-BE" dirty="0" smtClean="0"/>
              <a:t>Criblage-clonage</a:t>
            </a:r>
            <a:endParaRPr lang="fr-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Méthode de production</a:t>
            </a:r>
            <a:endParaRPr lang="fr-BE" dirty="0"/>
          </a:p>
        </p:txBody>
      </p:sp>
      <p:sp>
        <p:nvSpPr>
          <p:cNvPr id="3" name="Espace réservé du contenu 2"/>
          <p:cNvSpPr>
            <a:spLocks noGrp="1"/>
          </p:cNvSpPr>
          <p:nvPr>
            <p:ph idx="1"/>
          </p:nvPr>
        </p:nvSpPr>
        <p:spPr/>
        <p:txBody>
          <a:bodyPr>
            <a:normAutofit/>
          </a:bodyPr>
          <a:lstStyle/>
          <a:p>
            <a:r>
              <a:rPr lang="fr-BE" dirty="0" smtClean="0"/>
              <a:t>Anticorps humain</a:t>
            </a:r>
          </a:p>
          <a:p>
            <a:pPr marL="514350" indent="-514350">
              <a:buAutoNum type="arabicPeriod" startAt="2"/>
            </a:pPr>
            <a:r>
              <a:rPr lang="fr-BE" u="sng" dirty="0" smtClean="0"/>
              <a:t>Souris transgéniques: </a:t>
            </a:r>
          </a:p>
          <a:p>
            <a:pPr marL="514350" indent="-514350">
              <a:buFont typeface="Wingdings" pitchFamily="2" charset="2"/>
              <a:buChar char="§"/>
            </a:pPr>
            <a:r>
              <a:rPr lang="fr-BE" sz="2000" dirty="0" smtClean="0"/>
              <a:t>Remplacement des gènes codant pour les immunoglobuline murines par les gènes codant pour les immunoglobulines humaines</a:t>
            </a:r>
          </a:p>
          <a:p>
            <a:pPr marL="514350" indent="-514350">
              <a:buFont typeface="Wingdings" pitchFamily="2" charset="2"/>
              <a:buChar char="§"/>
            </a:pPr>
            <a:r>
              <a:rPr lang="fr-BE" sz="2000" dirty="0" smtClean="0"/>
              <a:t>Fusion des </a:t>
            </a:r>
            <a:r>
              <a:rPr lang="fr-BE" sz="2000" dirty="0" err="1" smtClean="0"/>
              <a:t>splénocytes</a:t>
            </a:r>
            <a:r>
              <a:rPr lang="fr-BE" sz="2000" dirty="0" smtClean="0"/>
              <a:t> avec myélome murin</a:t>
            </a:r>
          </a:p>
          <a:p>
            <a:pPr>
              <a:buNone/>
            </a:pPr>
            <a:endParaRPr lang="fr-B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 Méthode de production</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smtClean="0"/>
              <a:t>Anticorps humain</a:t>
            </a:r>
          </a:p>
          <a:p>
            <a:pPr>
              <a:buNone/>
            </a:pPr>
            <a:r>
              <a:rPr lang="fr-BE" sz="2200" dirty="0" smtClean="0">
                <a:solidFill>
                  <a:schemeClr val="accent1">
                    <a:lumMod val="60000"/>
                    <a:lumOff val="40000"/>
                  </a:schemeClr>
                </a:solidFill>
              </a:rPr>
              <a:t>2.</a:t>
            </a:r>
            <a:r>
              <a:rPr lang="fr-BE" sz="2200" u="sng" dirty="0" smtClean="0"/>
              <a:t> </a:t>
            </a:r>
            <a:r>
              <a:rPr lang="fr-BE" u="sng" dirty="0" smtClean="0"/>
              <a:t>Phage display</a:t>
            </a:r>
          </a:p>
          <a:p>
            <a:pPr>
              <a:buFont typeface="Wingdings" pitchFamily="2" charset="2"/>
              <a:buChar char="§"/>
            </a:pPr>
            <a:r>
              <a:rPr lang="fr-BE" sz="2400" dirty="0" smtClean="0"/>
              <a:t>Création d’une banque de fragments d’anticorps </a:t>
            </a:r>
            <a:r>
              <a:rPr lang="fr-BE" sz="2400" dirty="0" err="1" smtClean="0"/>
              <a:t>Fab</a:t>
            </a:r>
            <a:r>
              <a:rPr lang="fr-BE" sz="2400" dirty="0" smtClean="0"/>
              <a:t> à partir de lymphocytes B de donneurs naïfs ou immunisés. </a:t>
            </a:r>
          </a:p>
          <a:p>
            <a:pPr>
              <a:buFont typeface="Wingdings" pitchFamily="2" charset="2"/>
              <a:buChar char="§"/>
            </a:pPr>
            <a:r>
              <a:rPr lang="fr-BE" sz="2400" dirty="0" smtClean="0"/>
              <a:t>Association de ces fragments au hasard</a:t>
            </a:r>
          </a:p>
          <a:p>
            <a:pPr>
              <a:buFont typeface="Wingdings" pitchFamily="2" charset="2"/>
              <a:buChar char="§"/>
            </a:pPr>
            <a:r>
              <a:rPr lang="fr-BE" sz="2400" dirty="0" smtClean="0"/>
              <a:t>expression à la surface du phage filamenteux en tant que protéine de fusion avec des éléments de l’enveloppe du virus. </a:t>
            </a:r>
          </a:p>
          <a:p>
            <a:pPr>
              <a:buFont typeface="Wingdings" pitchFamily="2" charset="2"/>
              <a:buChar char="§"/>
            </a:pPr>
            <a:r>
              <a:rPr lang="fr-BE" sz="2400" dirty="0" smtClean="0"/>
              <a:t>Sélection par ELISA pour leur </a:t>
            </a:r>
            <a:r>
              <a:rPr lang="fr-BE" sz="2400" dirty="0" err="1" smtClean="0"/>
              <a:t>intéraction</a:t>
            </a:r>
            <a:r>
              <a:rPr lang="fr-BE" sz="2400" dirty="0" smtClean="0"/>
              <a:t> avec la cible d’intérêt. </a:t>
            </a:r>
          </a:p>
          <a:p>
            <a:pPr>
              <a:buFont typeface="Wingdings" pitchFamily="2" charset="2"/>
              <a:buChar char="§"/>
            </a:pPr>
            <a:r>
              <a:rPr lang="fr-BE" sz="2400" dirty="0" smtClean="0"/>
              <a:t>Elimination des phages non spécifiques par lavage. </a:t>
            </a:r>
          </a:p>
          <a:p>
            <a:pPr>
              <a:buFont typeface="Wingdings" pitchFamily="2" charset="2"/>
              <a:buChar char="§"/>
            </a:pPr>
            <a:r>
              <a:rPr lang="fr-BE" sz="2400" dirty="0" smtClean="0"/>
              <a:t>Introduction dans le matériel génétique du phage des séquences codant pour les fragments </a:t>
            </a:r>
            <a:r>
              <a:rPr lang="fr-BE" sz="2400" dirty="0" err="1" smtClean="0"/>
              <a:t>Fab</a:t>
            </a:r>
            <a:r>
              <a:rPr lang="fr-BE" sz="2400" dirty="0" smtClean="0"/>
              <a:t> et </a:t>
            </a:r>
            <a:r>
              <a:rPr lang="fr-BE" sz="2400" dirty="0" err="1" smtClean="0"/>
              <a:t>Fc</a:t>
            </a:r>
            <a:r>
              <a:rPr lang="fr-BE" sz="2400" dirty="0" smtClean="0"/>
              <a:t> ou juste </a:t>
            </a:r>
            <a:r>
              <a:rPr lang="fr-BE" sz="2400" dirty="0" err="1" smtClean="0"/>
              <a:t>Fab</a:t>
            </a:r>
            <a:r>
              <a:rPr lang="fr-BE" sz="2400" dirty="0" smtClean="0"/>
              <a:t> d'un </a:t>
            </a:r>
            <a:r>
              <a:rPr lang="fr-BE" sz="2400" dirty="0" err="1" smtClean="0"/>
              <a:t>Ac</a:t>
            </a:r>
            <a:r>
              <a:rPr lang="fr-BE" sz="2400" dirty="0" smtClean="0"/>
              <a:t> spécifique d'une protéine voulue et connue. </a:t>
            </a:r>
          </a:p>
          <a:p>
            <a:pPr>
              <a:buFont typeface="Wingdings" pitchFamily="2" charset="2"/>
              <a:buChar char="§"/>
            </a:pPr>
            <a:r>
              <a:rPr lang="fr-BE" sz="2400" dirty="0" smtClean="0"/>
              <a:t>Expression par le phage à sa surface de l'</a:t>
            </a:r>
            <a:r>
              <a:rPr lang="fr-BE" sz="2400" dirty="0" err="1" smtClean="0"/>
              <a:t>Ac</a:t>
            </a:r>
            <a:r>
              <a:rPr lang="fr-BE" sz="2400" dirty="0" smtClean="0"/>
              <a:t> ou une partie de celui-ci (d'où le terme "display").</a:t>
            </a:r>
          </a:p>
          <a:p>
            <a:pPr>
              <a:buNone/>
            </a:pPr>
            <a:endParaRPr lang="fr-B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2400"/>
            <a:ext cx="7239000" cy="472440"/>
          </a:xfrm>
        </p:spPr>
        <p:txBody>
          <a:bodyPr>
            <a:normAutofit fontScale="90000"/>
          </a:bodyPr>
          <a:lstStyle/>
          <a:p>
            <a:r>
              <a:rPr lang="fr-FR" dirty="0" smtClean="0"/>
              <a:t>MO </a:t>
            </a:r>
            <a:r>
              <a:rPr lang="fr-FR" dirty="0" err="1" smtClean="0"/>
              <a:t>mAB</a:t>
            </a:r>
            <a:endParaRPr lang="fr-FR" dirty="0"/>
          </a:p>
        </p:txBody>
      </p:sp>
      <p:pic>
        <p:nvPicPr>
          <p:cNvPr id="4" name="Espace réservé du contenu 3" descr="Capture d’écran 2017-02-22 à 22.28.10.png"/>
          <p:cNvPicPr>
            <a:picLocks noGrp="1" noChangeAspect="1"/>
          </p:cNvPicPr>
          <p:nvPr>
            <p:ph idx="1"/>
          </p:nvPr>
        </p:nvPicPr>
        <p:blipFill>
          <a:blip r:embed="rId2"/>
          <a:stretch>
            <a:fillRect/>
          </a:stretch>
        </p:blipFill>
        <p:spPr>
          <a:xfrm>
            <a:off x="381000" y="838200"/>
            <a:ext cx="7239000" cy="2429993"/>
          </a:xfrm>
        </p:spPr>
      </p:pic>
      <p:pic>
        <p:nvPicPr>
          <p:cNvPr id="5" name="Image 4" descr="Capture d’écran 2017-02-23 à 10.34.23.png"/>
          <p:cNvPicPr>
            <a:picLocks noChangeAspect="1"/>
          </p:cNvPicPr>
          <p:nvPr/>
        </p:nvPicPr>
        <p:blipFill>
          <a:blip r:embed="rId3"/>
          <a:stretch>
            <a:fillRect/>
          </a:stretch>
        </p:blipFill>
        <p:spPr>
          <a:xfrm>
            <a:off x="533400" y="4038600"/>
            <a:ext cx="4023361" cy="1828800"/>
          </a:xfrm>
          <a:prstGeom prst="rect">
            <a:avLst/>
          </a:prstGeom>
        </p:spPr>
      </p:pic>
      <p:pic>
        <p:nvPicPr>
          <p:cNvPr id="6" name="Image 5" descr="Capture d’écran 2017-02-23 à 10.31.34.png"/>
          <p:cNvPicPr>
            <a:picLocks noChangeAspect="1"/>
          </p:cNvPicPr>
          <p:nvPr/>
        </p:nvPicPr>
        <p:blipFill>
          <a:blip r:embed="rId4"/>
          <a:stretch>
            <a:fillRect/>
          </a:stretch>
        </p:blipFill>
        <p:spPr>
          <a:xfrm>
            <a:off x="4648200" y="3581400"/>
            <a:ext cx="2615085" cy="28003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Sommaire</a:t>
            </a:r>
            <a:endParaRPr lang="fr-BE" dirty="0"/>
          </a:p>
        </p:txBody>
      </p:sp>
      <p:sp>
        <p:nvSpPr>
          <p:cNvPr id="3" name="Espace réservé du contenu 2"/>
          <p:cNvSpPr>
            <a:spLocks noGrp="1"/>
          </p:cNvSpPr>
          <p:nvPr>
            <p:ph idx="1"/>
          </p:nvPr>
        </p:nvSpPr>
        <p:spPr/>
        <p:txBody>
          <a:bodyPr>
            <a:normAutofit/>
          </a:bodyPr>
          <a:lstStyle/>
          <a:p>
            <a:pPr marL="514350" indent="-514350">
              <a:buAutoNum type="arabicPeriod"/>
            </a:pPr>
            <a:r>
              <a:rPr lang="fr-BE" sz="2800" b="1" dirty="0" smtClean="0">
                <a:solidFill>
                  <a:schemeClr val="accent5">
                    <a:lumMod val="75000"/>
                  </a:schemeClr>
                </a:solidFill>
              </a:rPr>
              <a:t>Structure et fonctions</a:t>
            </a:r>
          </a:p>
          <a:p>
            <a:pPr marL="514350" indent="-514350">
              <a:buAutoNum type="arabicPeriod"/>
            </a:pPr>
            <a:r>
              <a:rPr lang="fr-BE" sz="2800" b="1" dirty="0" smtClean="0">
                <a:solidFill>
                  <a:schemeClr val="accent5">
                    <a:lumMod val="75000"/>
                  </a:schemeClr>
                </a:solidFill>
              </a:rPr>
              <a:t>Historique</a:t>
            </a:r>
          </a:p>
          <a:p>
            <a:pPr marL="514350" indent="-514350">
              <a:buAutoNum type="arabicPeriod"/>
            </a:pPr>
            <a:r>
              <a:rPr lang="fr-BE" sz="2800" b="1" dirty="0" smtClean="0">
                <a:solidFill>
                  <a:schemeClr val="accent5">
                    <a:lumMod val="75000"/>
                  </a:schemeClr>
                </a:solidFill>
              </a:rPr>
              <a:t>Nomenclature</a:t>
            </a:r>
          </a:p>
          <a:p>
            <a:pPr marL="514350" indent="-514350">
              <a:buAutoNum type="arabicPeriod"/>
            </a:pPr>
            <a:r>
              <a:rPr lang="fr-BE" sz="2800" b="1" dirty="0" smtClean="0">
                <a:solidFill>
                  <a:schemeClr val="accent5">
                    <a:lumMod val="75000"/>
                  </a:schemeClr>
                </a:solidFill>
              </a:rPr>
              <a:t>Types d’anticorps monoclonaux</a:t>
            </a:r>
          </a:p>
          <a:p>
            <a:pPr marL="514350" indent="-514350">
              <a:buAutoNum type="arabicPeriod"/>
            </a:pPr>
            <a:r>
              <a:rPr lang="fr-BE" sz="2800" b="1" dirty="0" smtClean="0">
                <a:solidFill>
                  <a:schemeClr val="accent5">
                    <a:lumMod val="75000"/>
                  </a:schemeClr>
                </a:solidFill>
              </a:rPr>
              <a:t>Méthode de production</a:t>
            </a:r>
          </a:p>
          <a:p>
            <a:pPr marL="514350" indent="-514350">
              <a:buAutoNum type="arabicPeriod"/>
            </a:pPr>
            <a:r>
              <a:rPr lang="fr-BE" sz="2800" b="1" dirty="0" smtClean="0">
                <a:solidFill>
                  <a:schemeClr val="accent5">
                    <a:lumMod val="75000"/>
                  </a:schemeClr>
                </a:solidFill>
              </a:rPr>
              <a:t>Application thérapeutique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7239000" cy="5943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685800" y="914400"/>
            <a:ext cx="6553200" cy="348208"/>
          </a:xfrm>
        </p:spPr>
        <p:txBody>
          <a:bodyPr>
            <a:normAutofit fontScale="77500" lnSpcReduction="20000"/>
          </a:bodyPr>
          <a:lstStyle/>
          <a:p>
            <a:pPr>
              <a:buFont typeface="Wingdings" pitchFamily="2" charset="2"/>
              <a:buChar char="§"/>
            </a:pPr>
            <a:r>
              <a:rPr lang="fr-BE" dirty="0" smtClean="0"/>
              <a:t>Médicaments impliqués dans de nombreux domaines</a:t>
            </a:r>
          </a:p>
          <a:p>
            <a:pPr>
              <a:buNone/>
            </a:pPr>
            <a:endParaRPr lang="fr-BE" dirty="0"/>
          </a:p>
        </p:txBody>
      </p:sp>
      <p:graphicFrame>
        <p:nvGraphicFramePr>
          <p:cNvPr id="5" name="Diagramme 4"/>
          <p:cNvGraphicFramePr/>
          <p:nvPr/>
        </p:nvGraphicFramePr>
        <p:xfrm>
          <a:off x="1066800" y="16764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7239000" cy="5943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1066800"/>
            <a:ext cx="7239000" cy="4846320"/>
          </a:xfrm>
        </p:spPr>
        <p:txBody>
          <a:bodyPr/>
          <a:lstStyle/>
          <a:p>
            <a:r>
              <a:rPr lang="fr-BE" b="1" dirty="0" smtClean="0"/>
              <a:t>Introduction</a:t>
            </a:r>
          </a:p>
          <a:p>
            <a:pPr>
              <a:buFont typeface="Wingdings" pitchFamily="2" charset="2"/>
              <a:buChar char="§"/>
            </a:pPr>
            <a:r>
              <a:rPr lang="fr-BE" dirty="0" smtClean="0"/>
              <a:t>Listing Anticorps monoclonaux</a:t>
            </a:r>
          </a:p>
          <a:p>
            <a:pPr>
              <a:buNone/>
            </a:pPr>
            <a:endParaRPr lang="fr-BE" dirty="0"/>
          </a:p>
        </p:txBody>
      </p:sp>
      <p:pic>
        <p:nvPicPr>
          <p:cNvPr id="4" name="Image 3"/>
          <p:cNvPicPr/>
          <p:nvPr/>
        </p:nvPicPr>
        <p:blipFill>
          <a:blip r:embed="rId2" cstate="print"/>
          <a:srcRect/>
          <a:stretch>
            <a:fillRect/>
          </a:stretch>
        </p:blipFill>
        <p:spPr bwMode="auto">
          <a:xfrm>
            <a:off x="609600" y="2133600"/>
            <a:ext cx="5508104"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a:t>
            </a:r>
            <a:endParaRPr lang="fr-BE" dirty="0"/>
          </a:p>
        </p:txBody>
      </p:sp>
      <p:sp>
        <p:nvSpPr>
          <p:cNvPr id="5" name="Espace réservé du contenu 4"/>
          <p:cNvSpPr>
            <a:spLocks noGrp="1"/>
          </p:cNvSpPr>
          <p:nvPr>
            <p:ph idx="1"/>
          </p:nvPr>
        </p:nvSpPr>
        <p:spPr/>
        <p:txBody>
          <a:bodyPr/>
          <a:lstStyle/>
          <a:p>
            <a:pPr>
              <a:buFont typeface="Wingdings" pitchFamily="2" charset="2"/>
              <a:buChar char="§"/>
            </a:pPr>
            <a:r>
              <a:rPr lang="fr-BE" dirty="0" smtClean="0"/>
              <a:t>Listing anticorps monoclonaux</a:t>
            </a:r>
          </a:p>
          <a:p>
            <a:pPr>
              <a:buNone/>
            </a:pPr>
            <a:endParaRPr lang="fr-BE" dirty="0"/>
          </a:p>
        </p:txBody>
      </p:sp>
      <p:pic>
        <p:nvPicPr>
          <p:cNvPr id="6" name="Image 5"/>
          <p:cNvPicPr/>
          <p:nvPr/>
        </p:nvPicPr>
        <p:blipFill>
          <a:blip r:embed="rId2" cstate="print"/>
          <a:srcRect/>
          <a:stretch>
            <a:fillRect/>
          </a:stretch>
        </p:blipFill>
        <p:spPr bwMode="auto">
          <a:xfrm>
            <a:off x="1447800" y="2209800"/>
            <a:ext cx="5580112"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pPr>
              <a:buFont typeface="Wingdings" pitchFamily="2" charset="2"/>
              <a:buChar char="§"/>
            </a:pPr>
            <a:r>
              <a:rPr lang="fr-BE" dirty="0" smtClean="0"/>
              <a:t>Part du marché des </a:t>
            </a:r>
            <a:r>
              <a:rPr lang="fr-BE" dirty="0" err="1" smtClean="0"/>
              <a:t>biomédicaments</a:t>
            </a:r>
            <a:endParaRPr lang="fr-BE" dirty="0" smtClean="0"/>
          </a:p>
          <a:p>
            <a:pPr>
              <a:buNone/>
            </a:pPr>
            <a:endParaRPr lang="fr-BE" dirty="0"/>
          </a:p>
        </p:txBody>
      </p:sp>
      <p:pic>
        <p:nvPicPr>
          <p:cNvPr id="4" name="Image 3"/>
          <p:cNvPicPr/>
          <p:nvPr/>
        </p:nvPicPr>
        <p:blipFill>
          <a:blip r:embed="rId2" cstate="print"/>
          <a:srcRect/>
          <a:stretch>
            <a:fillRect/>
          </a:stretch>
        </p:blipFill>
        <p:spPr bwMode="auto">
          <a:xfrm>
            <a:off x="395537" y="2564904"/>
            <a:ext cx="7057776"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419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990600"/>
            <a:ext cx="7239000" cy="5465136"/>
          </a:xfrm>
        </p:spPr>
        <p:txBody>
          <a:bodyPr>
            <a:normAutofit lnSpcReduction="10000"/>
          </a:bodyPr>
          <a:lstStyle/>
          <a:p>
            <a:r>
              <a:rPr lang="fr-BE" dirty="0" smtClean="0"/>
              <a:t>Réaction HAMA</a:t>
            </a:r>
          </a:p>
          <a:p>
            <a:pPr>
              <a:buNone/>
            </a:pPr>
            <a:r>
              <a:rPr lang="fr-BE" dirty="0" smtClean="0"/>
              <a:t>- Reconnaissance de la partie « souris » de l’anticorps monoclonal par une cellule présentatrice d’antigène (monocyte, macrophage, cellules dendritique)</a:t>
            </a:r>
          </a:p>
          <a:p>
            <a:pPr lvl="0">
              <a:buNone/>
            </a:pPr>
            <a:r>
              <a:rPr lang="fr-BE" dirty="0" smtClean="0"/>
              <a:t>- </a:t>
            </a:r>
            <a:r>
              <a:rPr lang="fr-BE" dirty="0" err="1" smtClean="0"/>
              <a:t>Opsonisation</a:t>
            </a:r>
            <a:r>
              <a:rPr lang="fr-BE" dirty="0" smtClean="0"/>
              <a:t> de l’antigène par cette cellule et présentation de celle-ci au lymphocyte T CD4+ naïf</a:t>
            </a:r>
          </a:p>
          <a:p>
            <a:pPr lvl="0">
              <a:buNone/>
            </a:pPr>
            <a:r>
              <a:rPr lang="fr-BE" dirty="0" smtClean="0"/>
              <a:t>- Maturation des lymphocytes T CD4+</a:t>
            </a:r>
          </a:p>
          <a:p>
            <a:pPr lvl="0">
              <a:buNone/>
            </a:pPr>
            <a:r>
              <a:rPr lang="fr-BE" dirty="0" smtClean="0"/>
              <a:t>- Activation des lymphocytes B naïfs par les lymphocytes T CD4+</a:t>
            </a:r>
          </a:p>
          <a:p>
            <a:pPr lvl="0">
              <a:buNone/>
            </a:pPr>
            <a:r>
              <a:rPr lang="fr-BE" dirty="0" smtClean="0"/>
              <a:t>- Maturation des lymphocytes B en plasmocytes producteur d’anticorps humains anti-souris</a:t>
            </a:r>
          </a:p>
          <a:p>
            <a:pPr>
              <a:buNone/>
            </a:pPr>
            <a:endParaRPr lang="fr-B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943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1066800"/>
            <a:ext cx="7239000" cy="5388936"/>
          </a:xfrm>
        </p:spPr>
        <p:txBody>
          <a:bodyPr>
            <a:normAutofit/>
          </a:bodyPr>
          <a:lstStyle/>
          <a:p>
            <a:pPr>
              <a:buNone/>
            </a:pPr>
            <a:r>
              <a:rPr lang="fr-BE" dirty="0" smtClean="0"/>
              <a:t>1. </a:t>
            </a:r>
            <a:r>
              <a:rPr lang="fr-BE" sz="2400" b="1" dirty="0" smtClean="0"/>
              <a:t>Muromonab Orthoclone OKT3 (85/87)</a:t>
            </a:r>
          </a:p>
          <a:p>
            <a:pPr>
              <a:buFont typeface="Courier New" pitchFamily="49" charset="0"/>
              <a:buChar char="o"/>
            </a:pPr>
            <a:r>
              <a:rPr lang="fr-BE" sz="2000" dirty="0" smtClean="0"/>
              <a:t>Définition: </a:t>
            </a:r>
            <a:r>
              <a:rPr lang="fr-FR" sz="1500" dirty="0" smtClean="0"/>
              <a:t>anticorps monoclonal MURIN qui est très efficace dans le traitement du rejet aigu des transplantations d'organes solides. Il se lie spécifiquement au complexe de CD-3, qui est impliqué dans la reconnaissance de l'antigène et la stimulation des cellules sur la surface des lymphocytes T. Immédiatement après l’administration du médicament, les lymphocytes T CD-3-positifs sont brusquement retirés de la circulation. La voie du métabolisme pour n’est pas claire; il peut être éliminé par l'</a:t>
            </a:r>
            <a:r>
              <a:rPr lang="fr-FR" sz="1500" dirty="0" err="1" smtClean="0"/>
              <a:t>opsonisation</a:t>
            </a:r>
            <a:r>
              <a:rPr lang="fr-FR" sz="1500" dirty="0" smtClean="0"/>
              <a:t> via le système réticuloendothélial lorsqu'ils sont liés à des lymphocytes T, soit par la production d'anticorps anti-murins humains </a:t>
            </a:r>
            <a:endParaRPr lang="fr-BE" sz="1500" dirty="0" smtClean="0"/>
          </a:p>
          <a:p>
            <a:pPr>
              <a:buFont typeface="Courier New" pitchFamily="49" charset="0"/>
              <a:buChar char="o"/>
            </a:pPr>
            <a:r>
              <a:rPr lang="fr-BE" sz="2000" b="1" dirty="0" smtClean="0"/>
              <a:t>Bénéfices: </a:t>
            </a:r>
            <a:r>
              <a:rPr lang="fr-FR" sz="1500" dirty="0" smtClean="0"/>
              <a:t>L'agent a été efficace pour renverser le rejet aigu </a:t>
            </a:r>
            <a:r>
              <a:rPr lang="fr-FR" sz="1500" dirty="0" err="1" smtClean="0"/>
              <a:t>corticorésistants</a:t>
            </a:r>
            <a:r>
              <a:rPr lang="fr-FR" sz="1500" dirty="0" smtClean="0"/>
              <a:t> dans la greffe rénale, de foie et  cardiaque. Son utilisation chez les receveurs de moelle osseuse et de pancréas ne sont pas concluantes. </a:t>
            </a:r>
            <a:endParaRPr lang="fr-BE" sz="1500" dirty="0" smtClean="0"/>
          </a:p>
          <a:p>
            <a:pPr>
              <a:buFont typeface="Courier New" pitchFamily="49" charset="0"/>
              <a:buChar char="o"/>
            </a:pPr>
            <a:r>
              <a:rPr lang="fr-BE" sz="2000" dirty="0" smtClean="0"/>
              <a:t>Effets secondaires: </a:t>
            </a:r>
            <a:r>
              <a:rPr lang="fr-BE" sz="1400" dirty="0" smtClean="0">
                <a:solidFill>
                  <a:srgbClr val="FF0000"/>
                </a:solidFill>
              </a:rPr>
              <a:t>Œdème pulmonaires sévères, infections virale, tachiphylaxie. (CRS)</a:t>
            </a:r>
            <a:endParaRPr lang="fr-BE"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419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1066800"/>
            <a:ext cx="7239000" cy="5388936"/>
          </a:xfrm>
        </p:spPr>
        <p:txBody>
          <a:bodyPr/>
          <a:lstStyle/>
          <a:p>
            <a:pPr>
              <a:buNone/>
            </a:pPr>
            <a:r>
              <a:rPr lang="fr-BE" dirty="0" smtClean="0"/>
              <a:t>1. </a:t>
            </a:r>
            <a:r>
              <a:rPr lang="fr-BE" b="1" dirty="0" err="1" smtClean="0"/>
              <a:t>Muromonab</a:t>
            </a:r>
            <a:r>
              <a:rPr lang="fr-BE" b="1" dirty="0" smtClean="0"/>
              <a:t>: </a:t>
            </a:r>
            <a:r>
              <a:rPr lang="fr-BE" dirty="0" smtClean="0"/>
              <a:t>le rejet de greffe</a:t>
            </a:r>
          </a:p>
          <a:p>
            <a:pPr>
              <a:buNone/>
            </a:pPr>
            <a:endParaRPr lang="fr-BE" dirty="0"/>
          </a:p>
        </p:txBody>
      </p:sp>
      <p:pic>
        <p:nvPicPr>
          <p:cNvPr id="4" name="Image 3" descr="http://theses.ulaval.ca/archimede/fichiers/21784/21784013.png"/>
          <p:cNvPicPr/>
          <p:nvPr/>
        </p:nvPicPr>
        <p:blipFill>
          <a:blip r:embed="rId2" cstate="print"/>
          <a:srcRect/>
          <a:stretch>
            <a:fillRect/>
          </a:stretch>
        </p:blipFill>
        <p:spPr bwMode="auto">
          <a:xfrm>
            <a:off x="304800" y="1905000"/>
            <a:ext cx="7467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181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1066800"/>
            <a:ext cx="7239000" cy="5388936"/>
          </a:xfrm>
        </p:spPr>
        <p:txBody>
          <a:bodyPr/>
          <a:lstStyle/>
          <a:p>
            <a:pPr>
              <a:buNone/>
            </a:pPr>
            <a:r>
              <a:rPr lang="fr-BE" dirty="0" smtClean="0"/>
              <a:t>1. </a:t>
            </a:r>
            <a:r>
              <a:rPr lang="fr-BE" b="1" dirty="0" err="1" smtClean="0"/>
              <a:t>Muromonab</a:t>
            </a:r>
            <a:r>
              <a:rPr lang="fr-BE" dirty="0" smtClean="0"/>
              <a:t>: mécanisme d’action</a:t>
            </a:r>
          </a:p>
          <a:p>
            <a:pPr>
              <a:buNone/>
            </a:pPr>
            <a:endParaRPr lang="fr-BE" dirty="0"/>
          </a:p>
        </p:txBody>
      </p:sp>
      <p:pic>
        <p:nvPicPr>
          <p:cNvPr id="4" name="Image 3" descr="http://www.mdpi.com/toxins/toxins-06-00869/article_deploy/html/images/toxins-06-00869-g001-1024.png"/>
          <p:cNvPicPr/>
          <p:nvPr/>
        </p:nvPicPr>
        <p:blipFill>
          <a:blip r:embed="rId2" cstate="print"/>
          <a:srcRect/>
          <a:stretch>
            <a:fillRect/>
          </a:stretch>
        </p:blipFill>
        <p:spPr bwMode="auto">
          <a:xfrm>
            <a:off x="457200" y="2057400"/>
            <a:ext cx="7391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181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990600"/>
            <a:ext cx="7239000" cy="5465136"/>
          </a:xfrm>
        </p:spPr>
        <p:txBody>
          <a:bodyPr>
            <a:normAutofit lnSpcReduction="10000"/>
          </a:bodyPr>
          <a:lstStyle/>
          <a:p>
            <a:pPr>
              <a:buNone/>
            </a:pPr>
            <a:r>
              <a:rPr lang="fr-BE" dirty="0" smtClean="0"/>
              <a:t>2. </a:t>
            </a:r>
            <a:r>
              <a:rPr lang="fr-BE" b="1" dirty="0" smtClean="0"/>
              <a:t>Basiliximab SIMULECT (98/99)</a:t>
            </a:r>
          </a:p>
          <a:p>
            <a:pPr>
              <a:buFont typeface="Courier New" pitchFamily="49" charset="0"/>
              <a:buChar char="o"/>
            </a:pPr>
            <a:r>
              <a:rPr lang="fr-BE" dirty="0" smtClean="0"/>
              <a:t>Définition:</a:t>
            </a:r>
            <a:r>
              <a:rPr lang="fr-BE" sz="1800" dirty="0" smtClean="0"/>
              <a:t> </a:t>
            </a:r>
            <a:r>
              <a:rPr lang="fr-BE" sz="2200" dirty="0" smtClean="0"/>
              <a:t>anticorps monoclonal chimérique  dirigé contre la chaîne alpha du récepteur de l'interleukine-2 (antigène CD25), exprimé à la surface des lymphocytes T en réponse à une stimulation antigénique, empêche ainsi la liaison de l'interleukine-2, signal critique de prolifération des lymphocytes T au cours de la réponse immunitaire impliquée dans le rejet d'allogreffe. </a:t>
            </a:r>
          </a:p>
          <a:p>
            <a:pPr>
              <a:buFont typeface="Courier New" pitchFamily="49" charset="0"/>
              <a:buChar char="o"/>
            </a:pPr>
            <a:r>
              <a:rPr lang="fr-BE" dirty="0" smtClean="0"/>
              <a:t>Bénéfices: </a:t>
            </a:r>
            <a:r>
              <a:rPr lang="fr-BE" sz="2400" dirty="0" smtClean="0"/>
              <a:t>plus efficace que le placebo. Les résultats des deux premières études révèlent que 40% des patients le recevant en plus d’un double traitement n’ont pas répondu au traitement pendant six mois, contre 56% des patients sous placebo. Peut être administré aux enfants et adolescents.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419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381000" y="990600"/>
            <a:ext cx="7467600" cy="5334000"/>
          </a:xfrm>
        </p:spPr>
        <p:txBody>
          <a:bodyPr>
            <a:normAutofit lnSpcReduction="10000"/>
          </a:bodyPr>
          <a:lstStyle/>
          <a:p>
            <a:pPr>
              <a:buNone/>
            </a:pPr>
            <a:r>
              <a:rPr lang="fr-BE" sz="2800" dirty="0" smtClean="0"/>
              <a:t>2. </a:t>
            </a:r>
            <a:r>
              <a:rPr lang="fr-BE" sz="2800" b="1" dirty="0" err="1" smtClean="0"/>
              <a:t>Basiliximab</a:t>
            </a:r>
            <a:endParaRPr lang="fr-BE" sz="2800" b="1" dirty="0" smtClean="0"/>
          </a:p>
          <a:p>
            <a:pPr>
              <a:buFont typeface="Courier New" pitchFamily="49" charset="0"/>
              <a:buChar char="o"/>
            </a:pPr>
            <a:r>
              <a:rPr lang="fr-BE" sz="2800" dirty="0" smtClean="0"/>
              <a:t>Effets secondaires</a:t>
            </a:r>
            <a:r>
              <a:rPr lang="fr-BE" sz="2200" b="1" dirty="0" smtClean="0"/>
              <a:t>:</a:t>
            </a:r>
            <a:r>
              <a:rPr lang="fr-BE" sz="4000" b="1" dirty="0" smtClean="0"/>
              <a:t> </a:t>
            </a:r>
            <a:r>
              <a:rPr lang="fr-BE" sz="2400" dirty="0" smtClean="0"/>
              <a:t>constipation, infections urinaires, douleurs, nausées, œdème périphérique, hypertension, anémie, maux de tête, hyperkaliémie, hypercholestérolémie, complications au niveau de la plaie chirurgicale, prise de poids, créatinine sérique augmentée, hypophosphatémie, diarrhées et infections des voies respiratoires supérieures. Chez l’enfant, les effets indésirables observés chez 20 % des patients sont les suivants: infections urinaires, hypertrichose, rhinite, pyrexie, hypertension, infections des voies respiratoires supérieures, infection virale, septicémie et constipation </a:t>
            </a:r>
          </a:p>
          <a:p>
            <a:endParaRPr lang="fr-B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 Structure et fonctions</a:t>
            </a:r>
            <a:endParaRPr lang="fr-BE" dirty="0"/>
          </a:p>
        </p:txBody>
      </p:sp>
      <p:sp>
        <p:nvSpPr>
          <p:cNvPr id="3" name="Espace réservé du contenu 2"/>
          <p:cNvSpPr>
            <a:spLocks noGrp="1"/>
          </p:cNvSpPr>
          <p:nvPr>
            <p:ph idx="1"/>
          </p:nvPr>
        </p:nvSpPr>
        <p:spPr/>
        <p:txBody>
          <a:bodyPr/>
          <a:lstStyle/>
          <a:p>
            <a:r>
              <a:rPr lang="fr-BE" dirty="0" smtClean="0"/>
              <a:t>Structure</a:t>
            </a:r>
          </a:p>
          <a:p>
            <a:pPr>
              <a:buNone/>
            </a:pPr>
            <a:r>
              <a:rPr lang="fr-BE" sz="2400" b="1" dirty="0" smtClean="0"/>
              <a:t>Structure en forme de Y.</a:t>
            </a:r>
          </a:p>
          <a:p>
            <a:pPr>
              <a:buFontTx/>
              <a:buChar char="-"/>
            </a:pPr>
            <a:r>
              <a:rPr lang="fr-BE" sz="2400" b="1" dirty="0" smtClean="0"/>
              <a:t>Chaînes lourdes et légères</a:t>
            </a:r>
          </a:p>
          <a:p>
            <a:pPr>
              <a:buFontTx/>
              <a:buChar char="-"/>
            </a:pPr>
            <a:r>
              <a:rPr lang="fr-BE" sz="2400" b="1" dirty="0" smtClean="0"/>
              <a:t>Ponts disulfures: </a:t>
            </a:r>
            <a:r>
              <a:rPr lang="fr-BE" sz="2400" dirty="0" smtClean="0"/>
              <a:t>Ponts disulfures inter-chaînes et intra-chaînes.</a:t>
            </a:r>
            <a:endParaRPr lang="fr-BE" sz="2400" b="1" dirty="0" smtClean="0"/>
          </a:p>
          <a:p>
            <a:pPr>
              <a:buFontTx/>
              <a:buChar char="-"/>
            </a:pPr>
            <a:r>
              <a:rPr lang="fr-BE" sz="2400" b="1" dirty="0" smtClean="0"/>
              <a:t>Région variables et constantes</a:t>
            </a:r>
          </a:p>
          <a:p>
            <a:pPr>
              <a:buFontTx/>
              <a:buChar char="-"/>
            </a:pPr>
            <a:r>
              <a:rPr lang="fr-BE" sz="2400" b="1" dirty="0" smtClean="0"/>
              <a:t>Région charnière</a:t>
            </a:r>
            <a:endParaRPr lang="fr-BE" sz="2400" dirty="0" smtClean="0"/>
          </a:p>
          <a:p>
            <a:pPr>
              <a:buFontTx/>
              <a:buChar char="-"/>
            </a:pPr>
            <a:r>
              <a:rPr lang="fr-BE" sz="2400" b="1" dirty="0" smtClean="0"/>
              <a:t>Domaines</a:t>
            </a:r>
          </a:p>
          <a:p>
            <a:pPr>
              <a:buFontTx/>
              <a:buChar char="-"/>
            </a:pPr>
            <a:r>
              <a:rPr lang="fr-BE" sz="2400" b="1" dirty="0" smtClean="0"/>
              <a:t>Oligosaccharides</a:t>
            </a:r>
          </a:p>
          <a:p>
            <a:pPr>
              <a:buNone/>
            </a:pPr>
            <a:endParaRPr lang="fr-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943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1143000"/>
            <a:ext cx="7239000" cy="533400"/>
          </a:xfrm>
        </p:spPr>
        <p:txBody>
          <a:bodyPr/>
          <a:lstStyle/>
          <a:p>
            <a:pPr>
              <a:buNone/>
            </a:pPr>
            <a:r>
              <a:rPr lang="fr-BE" dirty="0" smtClean="0"/>
              <a:t>3. </a:t>
            </a:r>
            <a:r>
              <a:rPr lang="fr-BE" b="1" dirty="0" err="1" smtClean="0"/>
              <a:t>Basiliximab</a:t>
            </a:r>
            <a:endParaRPr lang="fr-BE" b="1" dirty="0" smtClean="0"/>
          </a:p>
          <a:p>
            <a:pPr>
              <a:buNone/>
            </a:pPr>
            <a:endParaRPr lang="fr-BE" dirty="0"/>
          </a:p>
        </p:txBody>
      </p:sp>
      <p:pic>
        <p:nvPicPr>
          <p:cNvPr id="4" name="Image 3" descr="http://www.cmaj.ca/content/170/13/1933/F7.large.jpg"/>
          <p:cNvPicPr/>
          <p:nvPr/>
        </p:nvPicPr>
        <p:blipFill>
          <a:blip r:embed="rId2" cstate="print"/>
          <a:srcRect/>
          <a:stretch>
            <a:fillRect/>
          </a:stretch>
        </p:blipFill>
        <p:spPr bwMode="auto">
          <a:xfrm>
            <a:off x="457200" y="2209800"/>
            <a:ext cx="7359352" cy="4091136"/>
          </a:xfrm>
          <a:prstGeom prst="rect">
            <a:avLst/>
          </a:prstGeom>
          <a:noFill/>
          <a:ln w="9525">
            <a:noFill/>
            <a:miter lim="800000"/>
            <a:headEnd/>
            <a:tailEnd/>
          </a:ln>
          <a:effectLst>
            <a:glow rad="101600">
              <a:schemeClr val="bg1">
                <a:lumMod val="50000"/>
                <a:alpha val="75000"/>
              </a:schemeClr>
            </a:glow>
          </a:effectLst>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419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228600" y="990600"/>
            <a:ext cx="7620000" cy="5410200"/>
          </a:xfrm>
        </p:spPr>
        <p:txBody>
          <a:bodyPr>
            <a:normAutofit/>
          </a:bodyPr>
          <a:lstStyle/>
          <a:p>
            <a:pPr marL="514350" indent="-514350">
              <a:buNone/>
            </a:pPr>
            <a:r>
              <a:rPr lang="fr-BE" b="1" dirty="0" smtClean="0"/>
              <a:t>3. Abciximab REOPRO</a:t>
            </a:r>
            <a:r>
              <a:rPr lang="fr-BE" dirty="0" smtClean="0"/>
              <a:t> (96)</a:t>
            </a:r>
          </a:p>
          <a:p>
            <a:pPr marL="514350" indent="-514350">
              <a:buFont typeface="Courier New" pitchFamily="49" charset="0"/>
              <a:buChar char="o"/>
            </a:pPr>
            <a:r>
              <a:rPr lang="fr-BE" dirty="0" smtClean="0"/>
              <a:t>Mécanisme d’action: </a:t>
            </a:r>
            <a:r>
              <a:rPr lang="fr-BE" sz="1900" dirty="0" smtClean="0"/>
              <a:t>Anti-(GP) </a:t>
            </a:r>
            <a:r>
              <a:rPr lang="fr-BE" sz="1900" dirty="0" err="1" smtClean="0"/>
              <a:t>IIb</a:t>
            </a:r>
            <a:r>
              <a:rPr lang="fr-BE" sz="1900" dirty="0" smtClean="0"/>
              <a:t>/</a:t>
            </a:r>
            <a:r>
              <a:rPr lang="fr-BE" sz="1900" dirty="0" err="1" smtClean="0"/>
              <a:t>IIIa</a:t>
            </a:r>
            <a:r>
              <a:rPr lang="fr-BE" sz="1900" dirty="0" smtClean="0"/>
              <a:t> (alpha</a:t>
            </a:r>
            <a:r>
              <a:rPr lang="fr-BE" sz="1900" baseline="-25000" dirty="0" smtClean="0"/>
              <a:t>IIb</a:t>
            </a:r>
            <a:r>
              <a:rPr lang="fr-BE" sz="1900" dirty="0" smtClean="0"/>
              <a:t>ß</a:t>
            </a:r>
            <a:r>
              <a:rPr lang="fr-BE" sz="1900" baseline="-25000" dirty="0" smtClean="0"/>
              <a:t>3</a:t>
            </a:r>
            <a:r>
              <a:rPr lang="fr-BE" sz="1900" dirty="0" smtClean="0"/>
              <a:t>) se trouvant à la la surface des plaquettes humaines, inhibe l'agrégation plaquettaire en empêchant la liaison du fibrinogène, du facteur Von </a:t>
            </a:r>
            <a:r>
              <a:rPr lang="fr-BE" sz="1900" dirty="0" err="1" smtClean="0"/>
              <a:t>Willebrand</a:t>
            </a:r>
            <a:r>
              <a:rPr lang="fr-BE" sz="1900" dirty="0" smtClean="0"/>
              <a:t> et d'autres molécules adhésives aux récepteurs </a:t>
            </a:r>
            <a:r>
              <a:rPr lang="fr-BE" sz="1900" dirty="0" err="1" smtClean="0"/>
              <a:t>GPIIb</a:t>
            </a:r>
            <a:r>
              <a:rPr lang="fr-BE" sz="1900" dirty="0" smtClean="0"/>
              <a:t>/</a:t>
            </a:r>
            <a:r>
              <a:rPr lang="fr-BE" sz="1900" dirty="0" err="1" smtClean="0"/>
              <a:t>IIIa</a:t>
            </a:r>
            <a:r>
              <a:rPr lang="fr-BE" sz="1900" dirty="0" smtClean="0"/>
              <a:t> des plaquettes activées. </a:t>
            </a:r>
          </a:p>
          <a:p>
            <a:pPr marL="514350" indent="-514350">
              <a:buFont typeface="Courier New" pitchFamily="49" charset="0"/>
              <a:buChar char="o"/>
            </a:pPr>
            <a:r>
              <a:rPr lang="fr-BE" dirty="0" smtClean="0"/>
              <a:t>Bénéfices: </a:t>
            </a:r>
            <a:r>
              <a:rPr lang="fr-BE" sz="1900" dirty="0" smtClean="0"/>
              <a:t>Une diminution de 35% des événements primaires a été constatée dans le groupe </a:t>
            </a:r>
            <a:r>
              <a:rPr lang="fr-BE" sz="1900" dirty="0" err="1" smtClean="0"/>
              <a:t>reçevant</a:t>
            </a:r>
            <a:r>
              <a:rPr lang="fr-BE" sz="1900" dirty="0" smtClean="0"/>
              <a:t> </a:t>
            </a:r>
            <a:r>
              <a:rPr lang="fr-BE" sz="1900" dirty="0" err="1" smtClean="0"/>
              <a:t>bolus</a:t>
            </a:r>
            <a:r>
              <a:rPr lang="fr-BE" sz="1900" dirty="0" smtClean="0"/>
              <a:t> et perfusion d'</a:t>
            </a:r>
            <a:r>
              <a:rPr lang="fr-BE" sz="1900" dirty="0" err="1" smtClean="0"/>
              <a:t>abciximab</a:t>
            </a:r>
            <a:r>
              <a:rPr lang="fr-BE" sz="1900" dirty="0" smtClean="0"/>
              <a:t> par rapport au placebo (12,8% contre 8,3%, p = 0,008). Le bénéfice du traitement par </a:t>
            </a:r>
            <a:r>
              <a:rPr lang="fr-BE" sz="1900" dirty="0" err="1" smtClean="0"/>
              <a:t>abciximab</a:t>
            </a:r>
            <a:r>
              <a:rPr lang="fr-BE" sz="1900" dirty="0" smtClean="0"/>
              <a:t> persistait à six mois avec une réduction significative de 23% d'événements ischémiques ou d'une nécessité d'une nouvelle revascularisation </a:t>
            </a:r>
          </a:p>
          <a:p>
            <a:pPr marL="514350" indent="-514350">
              <a:buFont typeface="Courier New" pitchFamily="49" charset="0"/>
              <a:buChar char="o"/>
            </a:pPr>
            <a:r>
              <a:rPr lang="fr-BE" dirty="0" smtClean="0"/>
              <a:t>Effets secondaires: </a:t>
            </a:r>
            <a:r>
              <a:rPr lang="fr-BE" sz="1700" dirty="0" smtClean="0"/>
              <a:t>hémorragie, </a:t>
            </a:r>
            <a:r>
              <a:rPr lang="fr-BE" sz="1700" dirty="0" err="1" smtClean="0"/>
              <a:t>thrombocytopénie</a:t>
            </a:r>
            <a:r>
              <a:rPr lang="fr-BE" sz="1700" dirty="0" smtClean="0"/>
              <a:t> 2.8% et coût</a:t>
            </a:r>
            <a:r>
              <a:rPr lang="fr-BE" dirty="0" smtClean="0"/>
              <a:t>.</a:t>
            </a:r>
            <a:endParaRPr lang="fr-B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18160"/>
          </a:xfrm>
        </p:spPr>
        <p:txBody>
          <a:bodyPr>
            <a:normAutofit fontScale="90000"/>
          </a:bodyPr>
          <a:lstStyle/>
          <a:p>
            <a:r>
              <a:rPr lang="fr-BE" dirty="0" smtClean="0"/>
              <a:t>Agrégation plaquettaire</a:t>
            </a:r>
            <a:endParaRPr lang="fr-BE" dirty="0"/>
          </a:p>
        </p:txBody>
      </p:sp>
      <p:pic>
        <p:nvPicPr>
          <p:cNvPr id="4" name="Espace réservé du contenu 3" descr="http://www.pharmaciedelepoulle.com/agregationplaquettaire.jpg"/>
          <p:cNvPicPr>
            <a:picLocks noGrp="1"/>
          </p:cNvPicPr>
          <p:nvPr>
            <p:ph idx="1"/>
          </p:nvPr>
        </p:nvPicPr>
        <p:blipFill>
          <a:blip r:embed="rId2" cstate="print"/>
          <a:srcRect/>
          <a:stretch>
            <a:fillRect/>
          </a:stretch>
        </p:blipFill>
        <p:spPr bwMode="auto">
          <a:xfrm>
            <a:off x="533400" y="1219200"/>
            <a:ext cx="684076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2400"/>
            <a:ext cx="7239000" cy="76200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381000" y="1219200"/>
            <a:ext cx="7467600" cy="5181600"/>
          </a:xfrm>
        </p:spPr>
        <p:txBody>
          <a:bodyPr>
            <a:normAutofit/>
          </a:bodyPr>
          <a:lstStyle/>
          <a:p>
            <a:pPr>
              <a:buNone/>
            </a:pPr>
            <a:r>
              <a:rPr lang="fr-BE" dirty="0" smtClean="0"/>
              <a:t>4. </a:t>
            </a:r>
            <a:r>
              <a:rPr lang="fr-BE" sz="2800" b="1" dirty="0" smtClean="0"/>
              <a:t>Adalimumab HUMIRA (2003)</a:t>
            </a:r>
          </a:p>
          <a:p>
            <a:pPr>
              <a:buFont typeface="Courier New" pitchFamily="49" charset="0"/>
              <a:buChar char="o"/>
            </a:pPr>
            <a:r>
              <a:rPr lang="fr-BE" dirty="0" smtClean="0"/>
              <a:t>Définition</a:t>
            </a:r>
            <a:r>
              <a:rPr lang="fr-BE" sz="1600" dirty="0" smtClean="0"/>
              <a:t>: anticorps monoclonal humain antagoniste du TNF-α (molécule favorisant l’inflammation)</a:t>
            </a:r>
          </a:p>
          <a:p>
            <a:pPr>
              <a:buFont typeface="Courier New" pitchFamily="49" charset="0"/>
              <a:buChar char="o"/>
            </a:pPr>
            <a:r>
              <a:rPr lang="fr-BE" sz="2400" dirty="0" smtClean="0"/>
              <a:t>Bénéfices</a:t>
            </a:r>
            <a:r>
              <a:rPr lang="fr-BE" sz="1800" dirty="0" smtClean="0"/>
              <a:t>: </a:t>
            </a:r>
          </a:p>
          <a:p>
            <a:pPr>
              <a:buFontTx/>
              <a:buChar char="-"/>
            </a:pPr>
            <a:r>
              <a:rPr lang="fr-BE" sz="1800" dirty="0" err="1" smtClean="0"/>
              <a:t>Humira</a:t>
            </a:r>
            <a:r>
              <a:rPr lang="fr-BE" sz="1800" dirty="0" smtClean="0"/>
              <a:t>+ MTX &gt; MTX seul</a:t>
            </a:r>
          </a:p>
          <a:p>
            <a:pPr>
              <a:buFontTx/>
              <a:buChar char="-"/>
            </a:pPr>
            <a:r>
              <a:rPr lang="fr-BE" sz="1800" dirty="0" smtClean="0"/>
              <a:t>Amélioration &gt; placebo des symptômes  dans la polyarthrite psoriasique, la spondylarthrite ankylosante, la spondylarthrite axiale sans signe radiographique de spondylarthrite ankylosante mais avec des signes physiques d'inflammation, ainsi que sur les phases d'induction et d'entretien du traitement pour la maladie de </a:t>
            </a:r>
            <a:r>
              <a:rPr lang="fr-BE" sz="1800" dirty="0" err="1" smtClean="0"/>
              <a:t>Crohn</a:t>
            </a:r>
            <a:r>
              <a:rPr lang="fr-BE" sz="1800" dirty="0" smtClean="0"/>
              <a:t>, le psoriasis et la rectocolite hémorragique. </a:t>
            </a:r>
          </a:p>
          <a:p>
            <a:pPr>
              <a:buFontTx/>
              <a:buChar char="-"/>
            </a:pPr>
            <a:r>
              <a:rPr lang="fr-BE" sz="1800" dirty="0" smtClean="0"/>
              <a:t>Diminution des rechutes.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pPr>
              <a:buNone/>
            </a:pPr>
            <a:r>
              <a:rPr lang="fr-BE" b="1" dirty="0" smtClean="0"/>
              <a:t>Adalimumab et IBD</a:t>
            </a:r>
          </a:p>
          <a:p>
            <a:pPr>
              <a:buNone/>
            </a:pPr>
            <a:endParaRPr lang="fr-BE" dirty="0" smtClean="0"/>
          </a:p>
        </p:txBody>
      </p:sp>
      <p:pic>
        <p:nvPicPr>
          <p:cNvPr id="4" name="Image 3" descr="http://www.jle.com/e-docs/00/04/4E/16/texte_alt_jlehma00444_gr2.jpg"/>
          <p:cNvPicPr/>
          <p:nvPr/>
        </p:nvPicPr>
        <p:blipFill>
          <a:blip r:embed="rId2" cstate="print"/>
          <a:srcRect/>
          <a:stretch>
            <a:fillRect/>
          </a:stretch>
        </p:blipFill>
        <p:spPr bwMode="auto">
          <a:xfrm>
            <a:off x="228600" y="2286000"/>
            <a:ext cx="7295728" cy="4311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41960"/>
          </a:xfrm>
        </p:spPr>
        <p:txBody>
          <a:bodyPr>
            <a:normAutofit fontScale="90000"/>
          </a:bodyPr>
          <a:lstStyle/>
          <a:p>
            <a:r>
              <a:rPr lang="fr-BE" dirty="0" smtClean="0"/>
              <a:t>6. Applications thérapeutiques</a:t>
            </a:r>
            <a:br>
              <a:rPr lang="fr-BE" dirty="0" smtClean="0"/>
            </a:br>
            <a:endParaRPr lang="fr-BE" dirty="0"/>
          </a:p>
        </p:txBody>
      </p:sp>
      <p:sp>
        <p:nvSpPr>
          <p:cNvPr id="5" name="Espace réservé du contenu 4"/>
          <p:cNvSpPr>
            <a:spLocks noGrp="1"/>
          </p:cNvSpPr>
          <p:nvPr>
            <p:ph idx="1"/>
          </p:nvPr>
        </p:nvSpPr>
        <p:spPr>
          <a:xfrm>
            <a:off x="533400" y="990600"/>
            <a:ext cx="7239000" cy="4846320"/>
          </a:xfrm>
        </p:spPr>
        <p:txBody>
          <a:bodyPr/>
          <a:lstStyle/>
          <a:p>
            <a:pPr>
              <a:buNone/>
            </a:pPr>
            <a:r>
              <a:rPr lang="fr-BE" b="1" dirty="0" smtClean="0"/>
              <a:t>Adalimumab et chondrocyte</a:t>
            </a:r>
          </a:p>
          <a:p>
            <a:pPr>
              <a:buNone/>
            </a:pPr>
            <a:endParaRPr lang="fr-BE" dirty="0"/>
          </a:p>
        </p:txBody>
      </p:sp>
      <p:pic>
        <p:nvPicPr>
          <p:cNvPr id="6" name="Espace réservé du contenu 3" descr="http://img-ak.verticalresponse.com/media/8/0/e/80e16f4002/02fd9709a5/6aeefc2802/library/Targets%20in%20Biotherapy%20of%20RA.jpg"/>
          <p:cNvPicPr>
            <a:picLocks/>
          </p:cNvPicPr>
          <p:nvPr/>
        </p:nvPicPr>
        <p:blipFill>
          <a:blip r:embed="rId2" cstate="print"/>
          <a:srcRect/>
          <a:stretch>
            <a:fillRect/>
          </a:stretch>
        </p:blipFill>
        <p:spPr bwMode="auto">
          <a:xfrm>
            <a:off x="323528" y="2057400"/>
            <a:ext cx="7488831" cy="4395935"/>
          </a:xfrm>
          <a:prstGeom prst="rect">
            <a:avLst/>
          </a:prstGeom>
          <a:solidFill>
            <a:schemeClr val="bg1">
              <a:lumMod val="85000"/>
            </a:schemeClr>
          </a:solidFill>
          <a:ln w="9525">
            <a:noFill/>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419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1143000"/>
            <a:ext cx="7239000" cy="4267200"/>
          </a:xfrm>
        </p:spPr>
        <p:txBody>
          <a:bodyPr>
            <a:normAutofit/>
          </a:bodyPr>
          <a:lstStyle/>
          <a:p>
            <a:pPr>
              <a:buFont typeface="Courier New" pitchFamily="49" charset="0"/>
              <a:buChar char="o"/>
            </a:pPr>
            <a:r>
              <a:rPr lang="fr-BE" dirty="0" smtClean="0"/>
              <a:t>Effets secondaires: </a:t>
            </a:r>
          </a:p>
          <a:p>
            <a:pPr>
              <a:buFontTx/>
              <a:buChar char="-"/>
            </a:pPr>
            <a:r>
              <a:rPr lang="fr-BE" sz="2400" dirty="0" smtClean="0"/>
              <a:t>ES</a:t>
            </a:r>
            <a:r>
              <a:rPr lang="fr-BE" sz="2200" dirty="0" smtClean="0"/>
              <a:t>: </a:t>
            </a:r>
            <a:r>
              <a:rPr lang="fr-BE" sz="2200" dirty="0" smtClean="0">
                <a:solidFill>
                  <a:srgbClr val="FF0000"/>
                </a:solidFill>
              </a:rPr>
              <a:t>infections des voies respiratoires</a:t>
            </a:r>
            <a:r>
              <a:rPr lang="fr-BE" sz="2200" dirty="0" smtClean="0"/>
              <a:t>, leucopénie, anémie, augmentation des taux de lipides dans le sang, maux de tête, douleurs abdominales, nausées et vomissements, éruption cutanée, douleurs </a:t>
            </a:r>
            <a:r>
              <a:rPr lang="fr-BE" sz="2200" dirty="0" err="1" smtClean="0"/>
              <a:t>musculo</a:t>
            </a:r>
            <a:r>
              <a:rPr lang="fr-BE" sz="2200" dirty="0" smtClean="0"/>
              <a:t>-squelettiques , réactions au site d'injection (y compris rougeurs) et augmentation des niveaux d'enzymes hépatiques</a:t>
            </a:r>
          </a:p>
          <a:p>
            <a:pPr>
              <a:buFontTx/>
              <a:buChar char="-"/>
            </a:pPr>
            <a:r>
              <a:rPr lang="fr-BE" sz="2400" dirty="0" smtClean="0"/>
              <a:t>CI: </a:t>
            </a:r>
            <a:r>
              <a:rPr lang="fr-BE" sz="2000" dirty="0" smtClean="0">
                <a:solidFill>
                  <a:srgbClr val="FF0000"/>
                </a:solidFill>
              </a:rPr>
              <a:t>chez les patients souffrant d'une tuberculose active, ou présentant d'autres infections graves ou une insuffisance cardiaque modérée à grave </a:t>
            </a:r>
          </a:p>
          <a:p>
            <a:endParaRPr lang="fr-B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181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457200" y="1143000"/>
            <a:ext cx="7239000" cy="600384"/>
          </a:xfrm>
        </p:spPr>
        <p:txBody>
          <a:bodyPr/>
          <a:lstStyle/>
          <a:p>
            <a:pPr>
              <a:buNone/>
            </a:pPr>
            <a:r>
              <a:rPr lang="fr-BE" dirty="0" smtClean="0"/>
              <a:t>5. </a:t>
            </a:r>
            <a:r>
              <a:rPr lang="fr-BE" b="1" dirty="0" smtClean="0"/>
              <a:t>Denosumab (2010)</a:t>
            </a:r>
          </a:p>
          <a:p>
            <a:pPr>
              <a:buNone/>
            </a:pPr>
            <a:endParaRPr lang="fr-BE" dirty="0"/>
          </a:p>
        </p:txBody>
      </p:sp>
      <p:pic>
        <p:nvPicPr>
          <p:cNvPr id="4" name="Image 3"/>
          <p:cNvPicPr/>
          <p:nvPr/>
        </p:nvPicPr>
        <p:blipFill>
          <a:blip r:embed="rId2" cstate="print"/>
          <a:srcRect/>
          <a:stretch>
            <a:fillRect/>
          </a:stretch>
        </p:blipFill>
        <p:spPr bwMode="auto">
          <a:xfrm>
            <a:off x="0" y="2438400"/>
            <a:ext cx="8153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41960"/>
          </a:xfrm>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a:xfrm>
            <a:off x="228600" y="1219200"/>
            <a:ext cx="7239000" cy="3657600"/>
          </a:xfrm>
        </p:spPr>
        <p:txBody>
          <a:bodyPr>
            <a:normAutofit/>
          </a:bodyPr>
          <a:lstStyle/>
          <a:p>
            <a:pPr>
              <a:buNone/>
            </a:pPr>
            <a:r>
              <a:rPr lang="fr-BE" dirty="0" smtClean="0"/>
              <a:t>5.</a:t>
            </a:r>
            <a:r>
              <a:rPr lang="fr-BE" b="1" dirty="0" smtClean="0"/>
              <a:t> Denosumab XGEVA/PROLIA</a:t>
            </a:r>
          </a:p>
          <a:p>
            <a:pPr>
              <a:buFont typeface="Courier New" pitchFamily="49" charset="0"/>
              <a:buChar char="o"/>
            </a:pPr>
            <a:r>
              <a:rPr lang="fr-BE" sz="2000" dirty="0" smtClean="0"/>
              <a:t>Définition</a:t>
            </a:r>
            <a:r>
              <a:rPr lang="fr-BE" sz="2200" dirty="0" smtClean="0"/>
              <a:t>: </a:t>
            </a:r>
            <a:r>
              <a:rPr lang="fr-BE" sz="2000" dirty="0" smtClean="0"/>
              <a:t>anticorps monoclonal humain. Il existe sous deux formes commerciales différentes : </a:t>
            </a:r>
            <a:r>
              <a:rPr lang="fr-BE" sz="2000" dirty="0" err="1" smtClean="0"/>
              <a:t>XGeva</a:t>
            </a:r>
            <a:r>
              <a:rPr lang="fr-BE" sz="2000" dirty="0" smtClean="0"/>
              <a:t> réservé aux malades atteints de métastases osseuses et </a:t>
            </a:r>
            <a:r>
              <a:rPr lang="fr-BE" sz="2000" dirty="0" err="1" smtClean="0"/>
              <a:t>Prolia</a:t>
            </a:r>
            <a:r>
              <a:rPr lang="fr-BE" sz="2000" dirty="0" smtClean="0"/>
              <a:t> réservé à la prévention de l’ostéoporose (post-ménopausique ou chez l’homme souffrant d’un cancer de la prostate après castration chirurgicale ou médicamenteuse). Le </a:t>
            </a:r>
            <a:r>
              <a:rPr lang="fr-BE" sz="2000" dirty="0" err="1" smtClean="0"/>
              <a:t>Denosumab</a:t>
            </a:r>
            <a:r>
              <a:rPr lang="fr-BE" sz="2000" dirty="0" smtClean="0"/>
              <a:t> se fixe avec une grande affinité sur RANKL et inhibe son activité en mimant l’action de l’</a:t>
            </a:r>
            <a:r>
              <a:rPr lang="fr-BE" sz="2000" dirty="0" err="1" smtClean="0"/>
              <a:t>ostéoprotégérine</a:t>
            </a:r>
            <a:r>
              <a:rPr lang="fr-BE" sz="2200" dirty="0" smtClean="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pPr>
              <a:buFont typeface="Courier New" pitchFamily="49" charset="0"/>
              <a:buChar char="o"/>
            </a:pPr>
            <a:r>
              <a:rPr lang="fr-BE" sz="2400" dirty="0" smtClean="0"/>
              <a:t>Bénéfices</a:t>
            </a:r>
          </a:p>
          <a:p>
            <a:pPr>
              <a:buFontTx/>
              <a:buChar char="-"/>
            </a:pPr>
            <a:r>
              <a:rPr lang="fr-BE" sz="2000" dirty="0" smtClean="0"/>
              <a:t>Prévention de la survenue des métastases osseuses prostatiques</a:t>
            </a:r>
          </a:p>
          <a:p>
            <a:pPr lvl="0">
              <a:buFontTx/>
              <a:buChar char="-"/>
            </a:pPr>
            <a:r>
              <a:rPr lang="fr-BE" sz="2000" dirty="0" smtClean="0"/>
              <a:t>Traitement des métastases osseuses</a:t>
            </a:r>
          </a:p>
          <a:p>
            <a:pPr lvl="0">
              <a:buFontTx/>
              <a:buChar char="-"/>
            </a:pPr>
            <a:r>
              <a:rPr lang="fr-BE" sz="2000" dirty="0" smtClean="0"/>
              <a:t>Traiteent Tumeur osseuse à cellule géante.</a:t>
            </a:r>
          </a:p>
          <a:p>
            <a:pPr lvl="0">
              <a:buFontTx/>
              <a:buChar char="-"/>
            </a:pPr>
            <a:r>
              <a:rPr lang="fr-BE" sz="2000" dirty="0" smtClean="0"/>
              <a:t>Prévention de l’ostéoporose induite par les agonistes de la LH-RH</a:t>
            </a:r>
          </a:p>
          <a:p>
            <a:pPr lvl="0">
              <a:buNone/>
            </a:pPr>
            <a:endParaRPr lang="fr-BE" sz="1600" dirty="0" smtClean="0"/>
          </a:p>
          <a:p>
            <a:pPr>
              <a:buFont typeface="Courier New" pitchFamily="49" charset="0"/>
              <a:buChar char="o"/>
            </a:pPr>
            <a:r>
              <a:rPr lang="fr-BE" sz="2400" dirty="0" smtClean="0"/>
              <a:t>Effets secondaires: </a:t>
            </a:r>
          </a:p>
          <a:p>
            <a:pPr>
              <a:buFont typeface="Courier New" pitchFamily="49" charset="0"/>
              <a:buChar char="o"/>
            </a:pPr>
            <a:r>
              <a:rPr lang="fr-BE" sz="2000" dirty="0" smtClean="0">
                <a:solidFill>
                  <a:srgbClr val="FF0000"/>
                </a:solidFill>
              </a:rPr>
              <a:t>HYPOCALCEMIE</a:t>
            </a:r>
            <a:r>
              <a:rPr lang="fr-BE" sz="2000" dirty="0" smtClean="0"/>
              <a:t>, </a:t>
            </a:r>
          </a:p>
          <a:p>
            <a:pPr>
              <a:buFont typeface="Courier New" pitchFamily="49" charset="0"/>
              <a:buChar char="o"/>
            </a:pPr>
            <a:r>
              <a:rPr lang="fr-BE" sz="2000" dirty="0" smtClean="0"/>
              <a:t>ostéonécrose de la mâchoire.</a:t>
            </a:r>
          </a:p>
          <a:p>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 Structure et fonctions</a:t>
            </a:r>
            <a:endParaRPr lang="fr-BE"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905000"/>
            <a:ext cx="5739903" cy="4176463"/>
          </a:xfrm>
          <a:prstGeom prst="rect">
            <a:avLst/>
          </a:prstGeom>
          <a:noFill/>
          <a:ln w="9525">
            <a:noFill/>
            <a:miter lim="800000"/>
            <a:headEnd/>
            <a:tailEnd/>
          </a:ln>
        </p:spPr>
      </p:pic>
      <p:cxnSp>
        <p:nvCxnSpPr>
          <p:cNvPr id="5" name="Connecteur droit 4"/>
          <p:cNvCxnSpPr/>
          <p:nvPr/>
        </p:nvCxnSpPr>
        <p:spPr>
          <a:xfrm>
            <a:off x="4499992" y="3501008"/>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4355976" y="501317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4427984" y="3501008"/>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572000" y="3717032"/>
            <a:ext cx="1872208" cy="307777"/>
          </a:xfrm>
          <a:prstGeom prst="rect">
            <a:avLst/>
          </a:prstGeom>
          <a:noFill/>
        </p:spPr>
        <p:txBody>
          <a:bodyPr wrap="square" rtlCol="0">
            <a:spAutoFit/>
          </a:bodyPr>
          <a:lstStyle/>
          <a:p>
            <a:r>
              <a:rPr lang="fr-BE" sz="1400" dirty="0" smtClean="0">
                <a:solidFill>
                  <a:srgbClr val="FF0000"/>
                </a:solidFill>
              </a:rPr>
              <a:t>Zone constante</a:t>
            </a:r>
            <a:endParaRPr lang="fr-BE" sz="1400" dirty="0">
              <a:solidFill>
                <a:srgbClr val="FF0000"/>
              </a:solidFill>
            </a:endParaRPr>
          </a:p>
        </p:txBody>
      </p:sp>
      <p:cxnSp>
        <p:nvCxnSpPr>
          <p:cNvPr id="12" name="Connecteur droit 11"/>
          <p:cNvCxnSpPr/>
          <p:nvPr/>
        </p:nvCxnSpPr>
        <p:spPr>
          <a:xfrm>
            <a:off x="4788024" y="2924944"/>
            <a:ext cx="0" cy="43204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4644008" y="3356992"/>
            <a:ext cx="14401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716016" y="2924944"/>
            <a:ext cx="7200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932040" y="2996952"/>
            <a:ext cx="1279517" cy="307777"/>
          </a:xfrm>
          <a:prstGeom prst="rect">
            <a:avLst/>
          </a:prstGeom>
          <a:noFill/>
        </p:spPr>
        <p:txBody>
          <a:bodyPr wrap="none" rtlCol="0">
            <a:spAutoFit/>
          </a:bodyPr>
          <a:lstStyle/>
          <a:p>
            <a:r>
              <a:rPr lang="fr-BE" sz="1400" dirty="0" smtClean="0">
                <a:solidFill>
                  <a:srgbClr val="7030A0"/>
                </a:solidFill>
              </a:rPr>
              <a:t>Zone variable</a:t>
            </a:r>
            <a:endParaRPr lang="fr-BE" sz="1400" dirty="0">
              <a:solidFill>
                <a:srgbClr val="7030A0"/>
              </a:solidFill>
            </a:endParaRPr>
          </a:p>
        </p:txBody>
      </p:sp>
      <p:sp>
        <p:nvSpPr>
          <p:cNvPr id="19" name="Ellipse 18"/>
          <p:cNvSpPr/>
          <p:nvPr/>
        </p:nvSpPr>
        <p:spPr>
          <a:xfrm>
            <a:off x="2195736" y="2564904"/>
            <a:ext cx="7920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1" name="Connecteur droit 20"/>
          <p:cNvCxnSpPr/>
          <p:nvPr/>
        </p:nvCxnSpPr>
        <p:spPr>
          <a:xfrm>
            <a:off x="1187624" y="2276872"/>
            <a:ext cx="64807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Image 14" descr="Capture d’écran 2017-02-11 à 11.09.41.png"/>
          <p:cNvPicPr>
            <a:picLocks noChangeAspect="1"/>
          </p:cNvPicPr>
          <p:nvPr/>
        </p:nvPicPr>
        <p:blipFill>
          <a:blip r:embed="rId3"/>
          <a:stretch>
            <a:fillRect/>
          </a:stretch>
        </p:blipFill>
        <p:spPr>
          <a:xfrm>
            <a:off x="6389696" y="3733800"/>
            <a:ext cx="2754304" cy="31242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normAutofit/>
          </a:bodyPr>
          <a:lstStyle/>
          <a:p>
            <a:pPr>
              <a:buNone/>
            </a:pPr>
            <a:r>
              <a:rPr lang="fr-BE" dirty="0" smtClean="0"/>
              <a:t>7. </a:t>
            </a:r>
            <a:r>
              <a:rPr lang="fr-BE" sz="2400" b="1" dirty="0" smtClean="0"/>
              <a:t>Rituximab MABTHERA 1997</a:t>
            </a:r>
          </a:p>
          <a:p>
            <a:pPr>
              <a:buFont typeface="Courier New" pitchFamily="49" charset="0"/>
              <a:buChar char="o"/>
            </a:pPr>
            <a:r>
              <a:rPr lang="fr-BE" sz="2000" dirty="0" smtClean="0"/>
              <a:t>Définition: anticorps monoclonal chimérique anti-CD20. Le CD20 est un marqueur spécifique des lymphocytes B dès le stade pré-B jusqu'au lymphocyte mûr. La majorité des lymphomes B expriment fortement le CD20. L'action du </a:t>
            </a:r>
            <a:r>
              <a:rPr lang="fr-BE" sz="2000" dirty="0" err="1" smtClean="0"/>
              <a:t>rituximab</a:t>
            </a:r>
            <a:r>
              <a:rPr lang="fr-BE" sz="2000" dirty="0" smtClean="0"/>
              <a:t> s'exerce par trois mécanismes principaux : induction d'</a:t>
            </a:r>
            <a:r>
              <a:rPr lang="fr-BE" sz="2000" dirty="0" err="1" smtClean="0"/>
              <a:t>apoptose</a:t>
            </a:r>
            <a:r>
              <a:rPr lang="fr-BE" sz="2000" dirty="0" smtClean="0"/>
              <a:t>, lyse par le complément, et </a:t>
            </a:r>
            <a:r>
              <a:rPr lang="fr-BE" sz="2000" dirty="0" err="1" smtClean="0"/>
              <a:t>cytotoxicité</a:t>
            </a:r>
            <a:r>
              <a:rPr lang="fr-BE" sz="2000" dirty="0" smtClean="0"/>
              <a:t> cellulaire anticorps dépendant.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normAutofit/>
          </a:bodyPr>
          <a:lstStyle/>
          <a:p>
            <a:pPr>
              <a:buNone/>
            </a:pPr>
            <a:endParaRPr lang="fr-BE" dirty="0" smtClean="0"/>
          </a:p>
          <a:p>
            <a:pPr>
              <a:buFont typeface="Courier New" pitchFamily="49" charset="0"/>
              <a:buChar char="o"/>
            </a:pPr>
            <a:r>
              <a:rPr lang="fr-BE" sz="2400" dirty="0" smtClean="0"/>
              <a:t>Effets secondaires: syndrome de </a:t>
            </a:r>
            <a:r>
              <a:rPr lang="fr-BE" sz="2400" dirty="0" err="1" smtClean="0"/>
              <a:t>relargage</a:t>
            </a:r>
            <a:r>
              <a:rPr lang="fr-BE" sz="2400" dirty="0" smtClean="0"/>
              <a:t> des cytokines, lyse tumoral, complications respiratoire</a:t>
            </a:r>
          </a:p>
          <a:p>
            <a:endParaRPr lang="fr-B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r>
              <a:rPr lang="fr-BE" dirty="0" smtClean="0"/>
              <a:t>Quelques anticorps à développer</a:t>
            </a:r>
          </a:p>
          <a:p>
            <a:pPr>
              <a:buNone/>
            </a:pPr>
            <a:r>
              <a:rPr lang="fr-BE" b="1" dirty="0" smtClean="0"/>
              <a:t>6. </a:t>
            </a:r>
            <a:r>
              <a:rPr lang="fr-BE" b="1" dirty="0" err="1" smtClean="0"/>
              <a:t>Rituximab</a:t>
            </a:r>
            <a:endParaRPr lang="fr-BE" b="1" dirty="0" smtClean="0"/>
          </a:p>
          <a:p>
            <a:pPr>
              <a:buNone/>
            </a:pPr>
            <a:endParaRPr lang="fr-BE" dirty="0"/>
          </a:p>
        </p:txBody>
      </p:sp>
      <p:pic>
        <p:nvPicPr>
          <p:cNvPr id="4" name="Image 3"/>
          <p:cNvPicPr/>
          <p:nvPr/>
        </p:nvPicPr>
        <p:blipFill>
          <a:blip r:embed="rId2" cstate="print"/>
          <a:srcRect/>
          <a:stretch>
            <a:fillRect/>
          </a:stretch>
        </p:blipFill>
        <p:spPr bwMode="auto">
          <a:xfrm>
            <a:off x="611560" y="2924944"/>
            <a:ext cx="705678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normAutofit/>
          </a:bodyPr>
          <a:lstStyle/>
          <a:p>
            <a:pPr>
              <a:buFont typeface="Courier New" pitchFamily="49" charset="0"/>
              <a:buChar char="o"/>
            </a:pPr>
            <a:r>
              <a:rPr lang="fr-BE" sz="3200" dirty="0" smtClean="0"/>
              <a:t>Bénéfices</a:t>
            </a:r>
            <a:r>
              <a:rPr lang="fr-BE" dirty="0" smtClean="0"/>
              <a:t> </a:t>
            </a:r>
          </a:p>
          <a:p>
            <a:pPr lvl="0">
              <a:buFontTx/>
              <a:buChar char="-"/>
            </a:pPr>
            <a:r>
              <a:rPr lang="fr-BE" sz="2400" dirty="0" smtClean="0"/>
              <a:t>Lymphomes folliculaires non-hodgkiniens à cellules B: 50% de réponse, 25% de rémission complète, 90% de survie à 5 ans en association avec la chimiothérapie chez patient en rechute.</a:t>
            </a:r>
          </a:p>
          <a:p>
            <a:pPr>
              <a:buNone/>
            </a:pPr>
            <a:endParaRPr lang="fr-B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pPr lvl="0">
              <a:buFontTx/>
              <a:buChar char="-"/>
            </a:pPr>
            <a:r>
              <a:rPr lang="fr-BE" sz="2800" dirty="0" smtClean="0"/>
              <a:t>Lymphome agressif diffus du sujet âgé: associé à une chimiothérapie, amélioration de la survie à 2 ans de 57% à 70%.</a:t>
            </a:r>
          </a:p>
          <a:p>
            <a:pPr>
              <a:buNone/>
            </a:pPr>
            <a:endParaRPr lang="fr-B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400" dirty="0" smtClean="0"/>
              <a:t>Amélioration de la survie par l'utilisation simultanée du </a:t>
            </a:r>
            <a:r>
              <a:rPr lang="fr-BE" sz="2400" dirty="0" err="1" smtClean="0"/>
              <a:t>rituximab</a:t>
            </a:r>
            <a:r>
              <a:rPr lang="fr-BE" sz="2400" dirty="0" smtClean="0"/>
              <a:t> dans les lymphomes diffus agressifs du sujet âgé</a:t>
            </a:r>
            <a:endParaRPr lang="fr-BE" sz="2400" dirty="0"/>
          </a:p>
        </p:txBody>
      </p:sp>
      <p:pic>
        <p:nvPicPr>
          <p:cNvPr id="4" name="Espace réservé du contenu 3" descr="http://www.oncoprof.net/Generale2000/g11_AutresTraitements/Images/SurvieLymphomesDiffus.gif"/>
          <p:cNvPicPr>
            <a:picLocks noGrp="1"/>
          </p:cNvPicPr>
          <p:nvPr>
            <p:ph idx="1"/>
          </p:nvPr>
        </p:nvPicPr>
        <p:blipFill>
          <a:blip r:embed="rId2" cstate="print"/>
          <a:srcRect/>
          <a:stretch>
            <a:fillRect/>
          </a:stretch>
        </p:blipFill>
        <p:spPr bwMode="auto">
          <a:xfrm>
            <a:off x="323528" y="2213768"/>
            <a:ext cx="6912768" cy="4239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pPr lvl="0">
              <a:buFontTx/>
              <a:buChar char="-"/>
            </a:pPr>
            <a:r>
              <a:rPr lang="fr-BE" sz="2400" dirty="0" smtClean="0"/>
              <a:t>Maladies auto-immunes: action par la lymphopénie qu’il induit. Autorisation de mise sur le marché en France pour le polyarthrite rhumatoïde.</a:t>
            </a:r>
          </a:p>
          <a:p>
            <a:pPr lvl="0">
              <a:buFontTx/>
              <a:buChar char="-"/>
            </a:pPr>
            <a:r>
              <a:rPr lang="fr-BE" sz="2400" dirty="0" smtClean="0"/>
              <a:t>D’autres indications sont en cours de validation:</a:t>
            </a:r>
          </a:p>
          <a:p>
            <a:pPr lvl="0">
              <a:buFont typeface="Wingdings" pitchFamily="2" charset="2"/>
              <a:buChar char="§"/>
            </a:pPr>
            <a:r>
              <a:rPr lang="fr-BE" sz="2400" dirty="0" smtClean="0"/>
              <a:t>Maladie hématologique auto-immune</a:t>
            </a:r>
          </a:p>
          <a:p>
            <a:pPr lvl="0">
              <a:buFont typeface="Wingdings" pitchFamily="2" charset="2"/>
              <a:buChar char="§"/>
            </a:pPr>
            <a:r>
              <a:rPr lang="fr-BE" sz="2400" dirty="0" smtClean="0"/>
              <a:t>LED</a:t>
            </a:r>
          </a:p>
          <a:p>
            <a:pPr lvl="0">
              <a:buFont typeface="Wingdings" pitchFamily="2" charset="2"/>
              <a:buChar char="§"/>
            </a:pPr>
            <a:r>
              <a:rPr lang="fr-BE" sz="2400" dirty="0" err="1" smtClean="0"/>
              <a:t>Sjörgen</a:t>
            </a:r>
            <a:endParaRPr lang="fr-BE" sz="2400" dirty="0" smtClean="0"/>
          </a:p>
          <a:p>
            <a:pPr lvl="0">
              <a:buFont typeface="Wingdings" pitchFamily="2" charset="2"/>
              <a:buChar char="§"/>
            </a:pPr>
            <a:r>
              <a:rPr lang="fr-BE" sz="2400" dirty="0" smtClean="0"/>
              <a:t>Basedow</a:t>
            </a:r>
          </a:p>
          <a:p>
            <a:pPr lvl="0">
              <a:buFont typeface="Wingdings" pitchFamily="2" charset="2"/>
              <a:buChar char="§"/>
            </a:pPr>
            <a:r>
              <a:rPr lang="fr-BE" sz="2400" dirty="0" smtClean="0"/>
              <a:t>…</a:t>
            </a:r>
          </a:p>
          <a:p>
            <a:pPr lvl="0">
              <a:buFont typeface="Wingdings" pitchFamily="2" charset="2"/>
              <a:buChar char="§"/>
            </a:pPr>
            <a:endParaRPr lang="fr-BE" sz="2400" dirty="0" smtClean="0"/>
          </a:p>
          <a:p>
            <a:pPr>
              <a:buNone/>
            </a:pPr>
            <a:endParaRPr lang="fr-BE"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RTXMB - NEPHROLOGIE</a:t>
            </a:r>
            <a:endParaRPr lang="fr-BE" dirty="0"/>
          </a:p>
        </p:txBody>
      </p:sp>
      <p:sp>
        <p:nvSpPr>
          <p:cNvPr id="3" name="Espace réservé du contenu 2"/>
          <p:cNvSpPr>
            <a:spLocks noGrp="1"/>
          </p:cNvSpPr>
          <p:nvPr>
            <p:ph idx="1"/>
          </p:nvPr>
        </p:nvSpPr>
        <p:spPr/>
        <p:txBody>
          <a:bodyPr>
            <a:normAutofit/>
          </a:bodyPr>
          <a:lstStyle/>
          <a:p>
            <a:pPr>
              <a:buFont typeface="Wingdings" pitchFamily="2" charset="2"/>
              <a:buChar char="§"/>
            </a:pPr>
            <a:r>
              <a:rPr lang="fr-BE" dirty="0" smtClean="0"/>
              <a:t>Lésion au niveau de la membrane glomérulaire</a:t>
            </a:r>
          </a:p>
          <a:p>
            <a:pPr>
              <a:buFont typeface="Wingdings"/>
              <a:buChar char="à"/>
            </a:pPr>
            <a:r>
              <a:rPr lang="fr-BE" dirty="0" smtClean="0">
                <a:sym typeface="Wingdings" pitchFamily="2" charset="2"/>
              </a:rPr>
              <a:t>Auto-anticorps contre différents antigènes de la structure glomérulaire (</a:t>
            </a:r>
            <a:r>
              <a:rPr lang="fr-BE" b="1" dirty="0" smtClean="0">
                <a:sym typeface="Wingdings" pitchFamily="2" charset="2"/>
              </a:rPr>
              <a:t>GEM) 2002</a:t>
            </a:r>
            <a:endParaRPr lang="fr-BE" dirty="0" smtClean="0">
              <a:sym typeface="Wingdings" pitchFamily="2" charset="2"/>
            </a:endParaRPr>
          </a:p>
          <a:p>
            <a:pPr>
              <a:buFont typeface="Wingdings"/>
              <a:buChar char="à"/>
            </a:pPr>
            <a:r>
              <a:rPr lang="fr-BE" dirty="0" smtClean="0">
                <a:sym typeface="Wingdings" pitchFamily="2" charset="2"/>
              </a:rPr>
              <a:t>Minimal change disease : mécanisme LB dépendant ? (2006)</a:t>
            </a:r>
          </a:p>
          <a:p>
            <a:pPr>
              <a:buFont typeface="Wingdings"/>
              <a:buChar char="à"/>
            </a:pPr>
            <a:r>
              <a:rPr lang="fr-BE" b="1" dirty="0" smtClean="0">
                <a:sym typeface="Wingdings" pitchFamily="2" charset="2"/>
              </a:rPr>
              <a:t>Vasculite</a:t>
            </a:r>
            <a:r>
              <a:rPr lang="fr-BE" dirty="0" smtClean="0">
                <a:sym typeface="Wingdings" pitchFamily="2" charset="2"/>
              </a:rPr>
              <a:t>: Infection ou étét inflammatoire de la MB  activation neutrophile  expression d’antigène à leur surface  ANCA (anticorps anticytoplasme des neutrophiles) réponse inflammatoire (2005)</a:t>
            </a:r>
            <a:endParaRPr lang="fr-B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pPr lvl="0">
              <a:buFontTx/>
              <a:buChar char="-"/>
            </a:pPr>
            <a:r>
              <a:rPr lang="fr-BE" sz="2800" dirty="0" smtClean="0"/>
              <a:t>Cryoglobulinémie mixte (1999)</a:t>
            </a:r>
          </a:p>
          <a:p>
            <a:pPr lvl="0">
              <a:buFont typeface="Wingdings" pitchFamily="2" charset="2"/>
              <a:buChar char="§"/>
            </a:pPr>
            <a:r>
              <a:rPr lang="fr-BE" sz="2800" dirty="0" smtClean="0"/>
              <a:t>Définition: Précipitation d’auto-anticorps au froid </a:t>
            </a:r>
            <a:r>
              <a:rPr lang="fr-BE" sz="2800" dirty="0" smtClean="0">
                <a:sym typeface="Wingdings" pitchFamily="2" charset="2"/>
              </a:rPr>
              <a:t> Afflux de cellules inflammatoires au niveau des vaisseaux  Diminution du calibre Ralentissement circulation défaut d’irrigation nécrose tissulaire</a:t>
            </a:r>
          </a:p>
          <a:p>
            <a:pPr lvl="0">
              <a:buFont typeface="Wingdings" pitchFamily="2" charset="2"/>
              <a:buChar char="§"/>
            </a:pPr>
            <a:r>
              <a:rPr lang="fr-BE" sz="2800" dirty="0" smtClean="0">
                <a:sym typeface="Wingdings" pitchFamily="2" charset="2"/>
              </a:rPr>
              <a:t>Symptômes: fatigue, purpura, neuropathie périphérique, IR (OMI et HTA)</a:t>
            </a:r>
            <a:endParaRPr lang="fr-BE" sz="2800" dirty="0" smtClean="0"/>
          </a:p>
          <a:p>
            <a:endParaRPr lang="fr-B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pPr>
              <a:buNone/>
            </a:pPr>
            <a:r>
              <a:rPr lang="fr-BE" dirty="0" smtClean="0">
                <a:solidFill>
                  <a:schemeClr val="accent5">
                    <a:lumMod val="75000"/>
                  </a:schemeClr>
                </a:solidFill>
              </a:rPr>
              <a:t>- </a:t>
            </a:r>
            <a:r>
              <a:rPr lang="fr-BE" dirty="0" err="1" smtClean="0"/>
              <a:t>Cryoglobulinémie</a:t>
            </a:r>
            <a:r>
              <a:rPr lang="fr-BE" dirty="0" smtClean="0"/>
              <a:t> mixte</a:t>
            </a:r>
          </a:p>
          <a:p>
            <a:pPr>
              <a:buFont typeface="Wingdings" pitchFamily="2" charset="2"/>
              <a:buChar char="§"/>
            </a:pPr>
            <a:r>
              <a:rPr lang="fr-BE" dirty="0" smtClean="0"/>
              <a:t>Bénéfices: </a:t>
            </a:r>
          </a:p>
          <a:p>
            <a:pPr>
              <a:buFont typeface="Wingdings" pitchFamily="2" charset="2"/>
              <a:buChar char="§"/>
            </a:pPr>
            <a:r>
              <a:rPr lang="fr-BE" dirty="0" smtClean="0"/>
              <a:t>100% disparition purpura, </a:t>
            </a:r>
          </a:p>
          <a:p>
            <a:pPr>
              <a:buFont typeface="Wingdings" pitchFamily="2" charset="2"/>
              <a:buChar char="§"/>
            </a:pPr>
            <a:r>
              <a:rPr lang="fr-BE" dirty="0" smtClean="0"/>
              <a:t>80% de neuropathie périphériques, </a:t>
            </a:r>
          </a:p>
          <a:p>
            <a:pPr>
              <a:buFont typeface="Wingdings" pitchFamily="2" charset="2"/>
              <a:buChar char="§"/>
            </a:pPr>
            <a:r>
              <a:rPr lang="fr-BE" dirty="0" smtClean="0"/>
              <a:t>amélioration fonction rénale (Créat 2.1</a:t>
            </a:r>
            <a:r>
              <a:rPr lang="fr-BE" dirty="0" smtClean="0">
                <a:sym typeface="Wingdings" pitchFamily="2" charset="2"/>
              </a:rPr>
              <a:t>1.5, Prot 2.30.9), </a:t>
            </a:r>
          </a:p>
          <a:p>
            <a:pPr>
              <a:buFont typeface="Wingdings" pitchFamily="2" charset="2"/>
              <a:buChar char="§"/>
            </a:pPr>
            <a:r>
              <a:rPr lang="fr-BE" dirty="0" smtClean="0">
                <a:sym typeface="Wingdings" pitchFamily="2" charset="2"/>
              </a:rPr>
              <a:t>survie 75% à 6 ans, </a:t>
            </a:r>
          </a:p>
          <a:p>
            <a:pPr>
              <a:buFont typeface="Wingdings" pitchFamily="2" charset="2"/>
              <a:buChar char="§"/>
            </a:pPr>
            <a:r>
              <a:rPr lang="fr-BE" dirty="0" smtClean="0">
                <a:sym typeface="Wingdings" pitchFamily="2" charset="2"/>
              </a:rPr>
              <a:t>60% sans symptômes à 10 ans.</a:t>
            </a:r>
            <a:endParaRPr lang="fr-B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http://www.microbiologybook.org/mayer/stru-2.jpg"/>
          <p:cNvPicPr/>
          <p:nvPr/>
        </p:nvPicPr>
        <p:blipFill>
          <a:blip r:embed="rId2" cstate="print"/>
          <a:srcRect/>
          <a:stretch>
            <a:fillRect/>
          </a:stretch>
        </p:blipFill>
        <p:spPr bwMode="auto">
          <a:xfrm>
            <a:off x="827584" y="980728"/>
            <a:ext cx="6624736" cy="5184576"/>
          </a:xfrm>
          <a:prstGeom prst="rect">
            <a:avLst/>
          </a:prstGeom>
          <a:noFill/>
          <a:ln w="9525">
            <a:noFill/>
            <a:miter lim="800000"/>
            <a:headEnd/>
            <a:tailEnd/>
          </a:ln>
        </p:spPr>
      </p:pic>
      <p:sp>
        <p:nvSpPr>
          <p:cNvPr id="3" name="Ellipse 2"/>
          <p:cNvSpPr/>
          <p:nvPr/>
        </p:nvSpPr>
        <p:spPr>
          <a:xfrm>
            <a:off x="1475656" y="1772816"/>
            <a:ext cx="432048" cy="7200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239000" cy="1143000"/>
          </a:xfrm>
        </p:spPr>
        <p:txBody>
          <a:bodyPr>
            <a:normAutofit/>
          </a:bodyPr>
          <a:lstStyle/>
          <a:p>
            <a:r>
              <a:rPr lang="fr-BE" sz="2200" dirty="0" smtClean="0"/>
              <a:t>Mécanisme pathogénique de l’atteinte glomérulaire dans les maladies auto-immunes</a:t>
            </a:r>
            <a:r>
              <a:rPr lang="fr-BE" dirty="0" smtClean="0"/>
              <a:t> </a:t>
            </a:r>
            <a:endParaRPr lang="fr-BE" dirty="0"/>
          </a:p>
        </p:txBody>
      </p:sp>
      <p:pic>
        <p:nvPicPr>
          <p:cNvPr id="4" name="Espace réservé du contenu 3"/>
          <p:cNvPicPr>
            <a:picLocks noGrp="1"/>
          </p:cNvPicPr>
          <p:nvPr>
            <p:ph idx="1"/>
          </p:nvPr>
        </p:nvPicPr>
        <p:blipFill>
          <a:blip r:embed="rId2" cstate="print"/>
          <a:srcRect/>
          <a:stretch>
            <a:fillRect/>
          </a:stretch>
        </p:blipFill>
        <p:spPr bwMode="auto">
          <a:xfrm>
            <a:off x="609600" y="1295400"/>
            <a:ext cx="6934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err="1" smtClean="0"/>
              <a:t>Rituximab</a:t>
            </a:r>
            <a:endParaRPr lang="fr-BE" dirty="0" smtClean="0"/>
          </a:p>
          <a:p>
            <a:r>
              <a:rPr lang="fr-BE" dirty="0" smtClean="0"/>
              <a:t> Indications</a:t>
            </a:r>
          </a:p>
          <a:p>
            <a:pPr>
              <a:buFontTx/>
              <a:buChar char="-"/>
            </a:pPr>
            <a:r>
              <a:rPr lang="fr-BE" b="1" dirty="0" err="1" smtClean="0"/>
              <a:t>Vasculite</a:t>
            </a:r>
            <a:r>
              <a:rPr lang="fr-BE" b="1" dirty="0" smtClean="0"/>
              <a:t> des petits vaisseaux</a:t>
            </a:r>
          </a:p>
          <a:p>
            <a:pPr>
              <a:buFont typeface="Wingdings"/>
              <a:buChar char="à"/>
            </a:pPr>
            <a:r>
              <a:rPr lang="fr-BE" dirty="0" smtClean="0">
                <a:sym typeface="Wingdings" pitchFamily="2" charset="2"/>
              </a:rPr>
              <a:t>Granulomatose de Wegener, GN pauci-immune, syndrome de </a:t>
            </a:r>
            <a:r>
              <a:rPr lang="fr-BE" dirty="0" err="1" smtClean="0">
                <a:sym typeface="Wingdings" pitchFamily="2" charset="2"/>
              </a:rPr>
              <a:t>Churg</a:t>
            </a:r>
            <a:r>
              <a:rPr lang="fr-BE" dirty="0" smtClean="0">
                <a:sym typeface="Wingdings" pitchFamily="2" charset="2"/>
              </a:rPr>
              <a:t>-Strauss</a:t>
            </a:r>
          </a:p>
          <a:p>
            <a:pPr>
              <a:buFont typeface="Wingdings"/>
              <a:buChar char="à"/>
            </a:pPr>
            <a:r>
              <a:rPr lang="fr-BE" dirty="0" smtClean="0">
                <a:sym typeface="Wingdings" pitchFamily="2" charset="2"/>
              </a:rPr>
              <a:t>Présence d’ANCA circulants</a:t>
            </a:r>
          </a:p>
          <a:p>
            <a:pPr>
              <a:buFont typeface="Wingdings"/>
              <a:buChar char="à"/>
            </a:pPr>
            <a:r>
              <a:rPr lang="fr-BE" dirty="0" smtClean="0">
                <a:sym typeface="Wingdings" pitchFamily="2" charset="2"/>
              </a:rPr>
              <a:t>Réponse inflammatoire nécrosante des tissus atteints</a:t>
            </a:r>
          </a:p>
          <a:p>
            <a:pPr>
              <a:buFont typeface="Wingdings"/>
              <a:buChar char="à"/>
            </a:pPr>
            <a:r>
              <a:rPr lang="fr-BE" dirty="0" smtClean="0">
                <a:sym typeface="Wingdings" pitchFamily="2" charset="2"/>
              </a:rPr>
              <a:t>&gt;20% IRT à 5 ans</a:t>
            </a:r>
          </a:p>
          <a:p>
            <a:pPr>
              <a:buFont typeface="Wingdings"/>
              <a:buChar char="à"/>
            </a:pPr>
            <a:r>
              <a:rPr lang="fr-BE" dirty="0" smtClean="0">
                <a:sym typeface="Wingdings" pitchFamily="2" charset="2"/>
              </a:rPr>
              <a:t>R/ base: Stéroïdes haute dose+ CYP Stéroïdes dose dégressive + antiprolifératif (échanges plasmatiques): 70-80% rémission mais rechute ++ à l’arrêt des IS donc recherche de R/ - toxiques.</a:t>
            </a:r>
          </a:p>
          <a:p>
            <a:pPr>
              <a:buFont typeface="Wingdings"/>
              <a:buChar char="à"/>
            </a:pPr>
            <a:r>
              <a:rPr lang="fr-BE" dirty="0" smtClean="0">
                <a:sym typeface="Wingdings" pitchFamily="2" charset="2"/>
              </a:rPr>
              <a:t>RTX+ stéroïde = CYP+ stéroïdes taux de rémission comparable mais – ES.</a:t>
            </a:r>
            <a:endParaRPr lang="fr-B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pPr lvl="0">
              <a:buFontTx/>
              <a:buChar char="-"/>
            </a:pPr>
            <a:r>
              <a:rPr lang="fr-BE" sz="2400" dirty="0" smtClean="0"/>
              <a:t>GEM</a:t>
            </a:r>
          </a:p>
          <a:p>
            <a:pPr lvl="0">
              <a:buFont typeface="Wingdings" pitchFamily="2" charset="2"/>
              <a:buChar char="§"/>
            </a:pPr>
            <a:r>
              <a:rPr lang="fr-BE" sz="2400" dirty="0" smtClean="0"/>
              <a:t>Définition: maladie de système primaire ou secondaire (immune, infectieuse, néoplasique ou médicamenteuse), à l’origine de 10-20% des cas d’IRT. </a:t>
            </a:r>
          </a:p>
          <a:p>
            <a:pPr lvl="0">
              <a:buFont typeface="Wingdings" pitchFamily="2" charset="2"/>
              <a:buChar char="§"/>
            </a:pPr>
            <a:r>
              <a:rPr lang="fr-BE" sz="2400" dirty="0" smtClean="0"/>
              <a:t>L’origine immune est reconnue par la présence d’IgG le long de la MB et d’inilitrat cellulaires CD20 à la biopsie rénale.(ANTIPLA2R)</a:t>
            </a:r>
          </a:p>
          <a:p>
            <a:pPr lvl="0">
              <a:buFont typeface="Wingdings" pitchFamily="2" charset="2"/>
              <a:buChar char="§"/>
            </a:pPr>
            <a:r>
              <a:rPr lang="fr-BE" sz="2400" dirty="0" smtClean="0"/>
              <a:t>Traitement actuels: </a:t>
            </a:r>
          </a:p>
          <a:p>
            <a:pPr lvl="1">
              <a:buFont typeface="Wingdings" pitchFamily="2" charset="2"/>
              <a:buChar char="§"/>
            </a:pPr>
            <a:r>
              <a:rPr lang="fr-BE" sz="2100" dirty="0" smtClean="0"/>
              <a:t>Stéroïdes, antiprolifératifs, cytotoxiques </a:t>
            </a:r>
            <a:r>
              <a:rPr lang="fr-BE" sz="2100" dirty="0" smtClean="0">
                <a:sym typeface="Wingdings" pitchFamily="2" charset="2"/>
              </a:rPr>
              <a:t> Efficaces mais </a:t>
            </a:r>
            <a:r>
              <a:rPr lang="fr-BE" sz="2100" b="1" dirty="0" smtClean="0">
                <a:sym typeface="Wingdings" pitchFamily="2" charset="2"/>
              </a:rPr>
              <a:t>toxiques!</a:t>
            </a:r>
          </a:p>
          <a:p>
            <a:pPr lvl="1">
              <a:buFont typeface="Wingdings" pitchFamily="2" charset="2"/>
              <a:buChar char="§"/>
            </a:pPr>
            <a:r>
              <a:rPr lang="fr-BE" sz="2100" b="1" dirty="0" smtClean="0">
                <a:sym typeface="Wingdings" pitchFamily="2" charset="2"/>
              </a:rPr>
              <a:t>CSA nephrotoxique</a:t>
            </a:r>
          </a:p>
          <a:p>
            <a:pPr lvl="0">
              <a:buFont typeface="Wingdings" pitchFamily="2" charset="2"/>
              <a:buChar char="§"/>
            </a:pPr>
            <a:endParaRPr lang="fr-BE" sz="2400" dirty="0" smtClean="0"/>
          </a:p>
          <a:p>
            <a:pPr lvl="0">
              <a:buFont typeface="Wingdings" pitchFamily="2" charset="2"/>
              <a:buChar char="§"/>
            </a:pPr>
            <a:endParaRPr lang="fr-BE" sz="2400" dirty="0" smtClean="0"/>
          </a:p>
          <a:p>
            <a:endParaRPr lang="fr-BE"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r>
              <a:rPr lang="fr-BE" dirty="0" err="1" smtClean="0"/>
              <a:t>Rituximab</a:t>
            </a:r>
            <a:endParaRPr lang="fr-BE" dirty="0" smtClean="0"/>
          </a:p>
          <a:p>
            <a:r>
              <a:rPr lang="fr-BE" dirty="0" smtClean="0"/>
              <a:t> Indications</a:t>
            </a:r>
          </a:p>
          <a:p>
            <a:pPr>
              <a:buFontTx/>
              <a:buChar char="-"/>
            </a:pPr>
            <a:r>
              <a:rPr lang="fr-BE" b="1" dirty="0" smtClean="0"/>
              <a:t>GEM idiopathique </a:t>
            </a:r>
            <a:r>
              <a:rPr lang="fr-BE" dirty="0" smtClean="0"/>
              <a:t>résistante aux schéma validés (stéroïde+ agent cytostatique ou inhibiteur de la </a:t>
            </a:r>
            <a:r>
              <a:rPr lang="fr-BE" dirty="0" err="1" smtClean="0"/>
              <a:t>calcineurine</a:t>
            </a:r>
            <a:r>
              <a:rPr lang="fr-BE" dirty="0" smtClean="0"/>
              <a:t>)</a:t>
            </a:r>
          </a:p>
          <a:p>
            <a:pPr>
              <a:buNone/>
            </a:pPr>
            <a:r>
              <a:rPr lang="fr-BE" dirty="0" smtClean="0">
                <a:sym typeface="Wingdings" pitchFamily="2" charset="2"/>
              </a:rPr>
              <a:t>  rémission complète 15-20% et partielle 40-45% mais interprétation des études difficile&lt; variabilités des schémas/doses RTX, petit nombre et sélection des patients7</a:t>
            </a:r>
          </a:p>
          <a:p>
            <a:pPr>
              <a:buNone/>
            </a:pPr>
            <a:r>
              <a:rPr lang="fr-BE" dirty="0" smtClean="0">
                <a:sym typeface="Wingdings" pitchFamily="2" charset="2"/>
              </a:rPr>
              <a:t>  Sevrage des IS</a:t>
            </a:r>
            <a:endParaRPr lang="fr-B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r>
              <a:rPr lang="fr-BE" dirty="0" err="1" smtClean="0"/>
              <a:t>Rituximab</a:t>
            </a:r>
            <a:endParaRPr lang="fr-BE" dirty="0" smtClean="0"/>
          </a:p>
          <a:p>
            <a:pPr>
              <a:buNone/>
            </a:pPr>
            <a:endParaRPr lang="fr-BE" dirty="0" smtClean="0"/>
          </a:p>
          <a:p>
            <a:endParaRPr lang="fr-BE" dirty="0" smtClean="0"/>
          </a:p>
          <a:p>
            <a:pPr>
              <a:buNone/>
            </a:pPr>
            <a:r>
              <a:rPr lang="fr-BE" dirty="0" smtClean="0">
                <a:solidFill>
                  <a:srgbClr val="FF0000"/>
                </a:solidFill>
              </a:rPr>
              <a:t>Attention! </a:t>
            </a:r>
            <a:r>
              <a:rPr lang="fr-BE" dirty="0" smtClean="0"/>
              <a:t>Prudence quant au risque cumulatif infectieux chez patient ayant reçu précédemment traitement IS, Coût</a:t>
            </a:r>
          </a:p>
          <a:p>
            <a:pPr>
              <a:buNone/>
            </a:pPr>
            <a:endParaRPr lang="fr-BE" dirty="0" smtClean="0"/>
          </a:p>
          <a:p>
            <a:endParaRPr lang="fr-B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r>
              <a:rPr lang="fr-BE" dirty="0" err="1" smtClean="0"/>
              <a:t>Rituximab</a:t>
            </a:r>
            <a:endParaRPr lang="fr-BE" dirty="0" smtClean="0"/>
          </a:p>
          <a:p>
            <a:r>
              <a:rPr lang="fr-BE" dirty="0" smtClean="0"/>
              <a:t> Limitations</a:t>
            </a:r>
          </a:p>
          <a:p>
            <a:pPr>
              <a:buFont typeface="Wingdings"/>
              <a:buChar char="à"/>
            </a:pPr>
            <a:r>
              <a:rPr lang="fr-BE" dirty="0" smtClean="0">
                <a:sym typeface="Wingdings" pitchFamily="2" charset="2"/>
              </a:rPr>
              <a:t>Déplétion que des cellules B CD20+ donc pas d’effet sur plasmocytes différentiés.</a:t>
            </a:r>
          </a:p>
          <a:p>
            <a:pPr>
              <a:buFont typeface="Wingdings"/>
              <a:buChar char="à"/>
            </a:pPr>
            <a:r>
              <a:rPr lang="fr-BE" dirty="0" smtClean="0">
                <a:sym typeface="Wingdings" pitchFamily="2" charset="2"/>
              </a:rPr>
              <a:t>Effet périphériques&gt; Effet sur LB tissulaires</a:t>
            </a:r>
          </a:p>
          <a:p>
            <a:pPr>
              <a:buFont typeface="Wingdings"/>
              <a:buChar char="à"/>
            </a:pPr>
            <a:r>
              <a:rPr lang="fr-BE" dirty="0" smtClean="0">
                <a:sym typeface="Wingdings" pitchFamily="2" charset="2"/>
              </a:rPr>
              <a:t>Taux élevé de facteurs stimulants LB</a:t>
            </a:r>
          </a:p>
          <a:p>
            <a:pPr>
              <a:buFont typeface="Wingdings"/>
              <a:buChar char="à"/>
            </a:pPr>
            <a:r>
              <a:rPr lang="fr-BE" dirty="0" smtClean="0">
                <a:sym typeface="Wingdings" pitchFamily="2" charset="2"/>
              </a:rPr>
              <a:t>Existence d’une sous-population de cellules B régulatrices donc </a:t>
            </a:r>
            <a:r>
              <a:rPr lang="fr-BE" dirty="0" err="1" smtClean="0">
                <a:sym typeface="Wingdings" pitchFamily="2" charset="2"/>
              </a:rPr>
              <a:t>dysrégulation</a:t>
            </a:r>
            <a:r>
              <a:rPr lang="fr-BE" dirty="0" smtClean="0">
                <a:sym typeface="Wingdings" pitchFamily="2" charset="2"/>
              </a:rPr>
              <a:t> supplémentaire du SI par anti-CD20 donc cible trop peu spécifique</a:t>
            </a:r>
            <a:endParaRPr lang="fr-BE" dirty="0" smtClean="0"/>
          </a:p>
          <a:p>
            <a:endParaRPr lang="fr-B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r>
              <a:rPr lang="fr-BE" dirty="0" err="1" smtClean="0"/>
              <a:t>Rituximab</a:t>
            </a:r>
            <a:endParaRPr lang="fr-BE" dirty="0" smtClean="0"/>
          </a:p>
          <a:p>
            <a:r>
              <a:rPr lang="fr-BE" dirty="0" smtClean="0"/>
              <a:t> Effets secondaires</a:t>
            </a:r>
          </a:p>
          <a:p>
            <a:pPr>
              <a:buFontTx/>
              <a:buChar char="-"/>
            </a:pPr>
            <a:r>
              <a:rPr lang="fr-BE" dirty="0" smtClean="0"/>
              <a:t>Syndrome de </a:t>
            </a:r>
            <a:r>
              <a:rPr lang="fr-BE" dirty="0" err="1" smtClean="0"/>
              <a:t>relargage</a:t>
            </a:r>
            <a:r>
              <a:rPr lang="fr-BE" dirty="0" smtClean="0"/>
              <a:t> des cytokines si masse tumorale importante: </a:t>
            </a:r>
          </a:p>
          <a:p>
            <a:pPr>
              <a:buNone/>
            </a:pPr>
            <a:r>
              <a:rPr lang="fr-BE" dirty="0" smtClean="0">
                <a:sym typeface="Wingdings" pitchFamily="2" charset="2"/>
              </a:rPr>
              <a:t></a:t>
            </a:r>
            <a:r>
              <a:rPr lang="fr-BE" dirty="0" smtClean="0"/>
              <a:t>dyspnée, bronchospasme, hypoxie, fièvre, frissons, tremblements, urticaires, </a:t>
            </a:r>
            <a:r>
              <a:rPr lang="fr-BE" dirty="0" err="1" smtClean="0"/>
              <a:t>angio</a:t>
            </a:r>
            <a:r>
              <a:rPr lang="fr-BE" dirty="0" smtClean="0"/>
              <a:t>-</a:t>
            </a:r>
            <a:r>
              <a:rPr lang="fr-BE" dirty="0" err="1" smtClean="0"/>
              <a:t>oedème</a:t>
            </a:r>
            <a:r>
              <a:rPr lang="fr-BE" dirty="0" smtClean="0"/>
              <a:t> et décès. </a:t>
            </a:r>
          </a:p>
          <a:p>
            <a:pPr>
              <a:buNone/>
            </a:pPr>
            <a:r>
              <a:rPr lang="fr-BE" dirty="0" smtClean="0">
                <a:sym typeface="Wingdings" pitchFamily="2" charset="2"/>
              </a:rPr>
              <a:t></a:t>
            </a:r>
            <a:r>
              <a:rPr lang="fr-BE" dirty="0" smtClean="0"/>
              <a:t>1-2h pendant première perfusion (10% des patients). </a:t>
            </a:r>
          </a:p>
          <a:p>
            <a:pPr>
              <a:buNone/>
            </a:pPr>
            <a:r>
              <a:rPr lang="fr-BE" dirty="0" smtClean="0">
                <a:sym typeface="Wingdings" pitchFamily="2" charset="2"/>
              </a:rPr>
              <a:t> corticoïde, </a:t>
            </a:r>
            <a:r>
              <a:rPr lang="fr-BE" dirty="0" err="1" smtClean="0">
                <a:sym typeface="Wingdings" pitchFamily="2" charset="2"/>
              </a:rPr>
              <a:t>anti-histaminique</a:t>
            </a:r>
            <a:r>
              <a:rPr lang="fr-BE" dirty="0" smtClean="0">
                <a:sym typeface="Wingdings" pitchFamily="2" charset="2"/>
              </a:rPr>
              <a:t>, ralentissement du rythme de perfusion</a:t>
            </a:r>
            <a:endParaRPr lang="fr-BE" dirty="0" smtClean="0"/>
          </a:p>
          <a:p>
            <a:endParaRPr lang="fr-B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6. Applications thérapeutiques</a:t>
            </a:r>
            <a:endParaRPr lang="fr-BE" dirty="0"/>
          </a:p>
        </p:txBody>
      </p:sp>
      <p:sp>
        <p:nvSpPr>
          <p:cNvPr id="3" name="Espace réservé du contenu 2"/>
          <p:cNvSpPr>
            <a:spLocks noGrp="1"/>
          </p:cNvSpPr>
          <p:nvPr>
            <p:ph idx="1"/>
          </p:nvPr>
        </p:nvSpPr>
        <p:spPr/>
        <p:txBody>
          <a:bodyPr/>
          <a:lstStyle/>
          <a:p>
            <a:r>
              <a:rPr lang="fr-BE" dirty="0" err="1" smtClean="0"/>
              <a:t>Rituximab</a:t>
            </a:r>
            <a:endParaRPr lang="fr-BE" dirty="0" smtClean="0"/>
          </a:p>
          <a:p>
            <a:r>
              <a:rPr lang="fr-BE" dirty="0" smtClean="0"/>
              <a:t> Effets secondaires hématopathie</a:t>
            </a:r>
          </a:p>
          <a:p>
            <a:pPr>
              <a:buFontTx/>
              <a:buChar char="-"/>
            </a:pPr>
            <a:r>
              <a:rPr lang="fr-BE" dirty="0" smtClean="0"/>
              <a:t>Syndrome de lyse tumorale &lt; libération massive de composants des cellules malignes lysées</a:t>
            </a:r>
          </a:p>
          <a:p>
            <a:pPr>
              <a:buNone/>
            </a:pPr>
            <a:r>
              <a:rPr lang="fr-BE" dirty="0" smtClean="0">
                <a:sym typeface="Wingdings" pitchFamily="2" charset="2"/>
              </a:rPr>
              <a:t> symptômes: </a:t>
            </a:r>
            <a:r>
              <a:rPr lang="fr-BE" dirty="0" err="1" smtClean="0">
                <a:sym typeface="Wingdings" pitchFamily="2" charset="2"/>
              </a:rPr>
              <a:t>hyperuricémie</a:t>
            </a:r>
            <a:r>
              <a:rPr lang="fr-BE" dirty="0" smtClean="0">
                <a:sym typeface="Wingdings" pitchFamily="2" charset="2"/>
              </a:rPr>
              <a:t>, hyperkaliémie, hypocalcémie &lt;liaison avec phosphore libéré ++ par cellules lysées et par précipitation, augmentation LDH, IRA</a:t>
            </a:r>
            <a:endParaRPr lang="fr-BE"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289560"/>
          </a:xfrm>
        </p:spPr>
        <p:txBody>
          <a:bodyPr>
            <a:normAutofit fontScale="90000"/>
          </a:bodyPr>
          <a:lstStyle/>
          <a:p>
            <a:r>
              <a:rPr lang="fr-BE" dirty="0" smtClean="0"/>
              <a:t>6. Applications thérapeutiques</a:t>
            </a:r>
            <a:endParaRPr lang="fr-BE" dirty="0"/>
          </a:p>
        </p:txBody>
      </p:sp>
      <p:pic>
        <p:nvPicPr>
          <p:cNvPr id="8" name="Espace réservé du contenu 7" descr="Capture d’écran 2017-02-23 à 10.07.26.png"/>
          <p:cNvPicPr>
            <a:picLocks noGrp="1" noChangeAspect="1"/>
          </p:cNvPicPr>
          <p:nvPr>
            <p:ph idx="1"/>
          </p:nvPr>
        </p:nvPicPr>
        <p:blipFill>
          <a:blip r:embed="rId2"/>
          <a:stretch>
            <a:fillRect/>
          </a:stretch>
        </p:blipFill>
        <p:spPr>
          <a:xfrm>
            <a:off x="457200" y="609600"/>
            <a:ext cx="7086600" cy="3784600"/>
          </a:xfrm>
        </p:spPr>
      </p:pic>
      <p:pic>
        <p:nvPicPr>
          <p:cNvPr id="6" name="Image 5" descr="Capture d’écran 2017-02-22 à 23.20.02.png"/>
          <p:cNvPicPr>
            <a:picLocks noChangeAspect="1"/>
          </p:cNvPicPr>
          <p:nvPr/>
        </p:nvPicPr>
        <p:blipFill>
          <a:blip r:embed="rId3">
            <a:alphaModFix amt="86000"/>
          </a:blip>
          <a:stretch>
            <a:fillRect/>
          </a:stretch>
        </p:blipFill>
        <p:spPr>
          <a:xfrm rot="19414296">
            <a:off x="3086638" y="3442948"/>
            <a:ext cx="3255516" cy="3511185"/>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Espace réservé pour une image  5" descr="Capture d’écran 2017-04-20 à 09.41.09.png"/>
          <p:cNvPicPr>
            <a:picLocks noGrp="1" noChangeAspect="1"/>
          </p:cNvPicPr>
          <p:nvPr>
            <p:ph type="pic" idx="1"/>
          </p:nvPr>
        </p:nvPicPr>
        <p:blipFill>
          <a:blip r:embed="rId2"/>
          <a:srcRect t="10193" b="10193"/>
          <a:stretch>
            <a:fillRect/>
          </a:stretch>
        </p:blipFill>
        <p:spPr/>
      </p:pic>
      <p:pic>
        <p:nvPicPr>
          <p:cNvPr id="7" name="Image 6" descr="Capture d’écran 2017-04-20 à 09.39.32.png"/>
          <p:cNvPicPr>
            <a:picLocks noChangeAspect="1"/>
          </p:cNvPicPr>
          <p:nvPr/>
        </p:nvPicPr>
        <p:blipFill>
          <a:blip r:embed="rId3"/>
          <a:stretch>
            <a:fillRect/>
          </a:stretch>
        </p:blipFill>
        <p:spPr>
          <a:xfrm>
            <a:off x="5410200" y="838200"/>
            <a:ext cx="3505200" cy="44395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Capture d’écran 2017-02-11 à 11.22.57.png"/>
          <p:cNvPicPr>
            <a:picLocks noChangeAspect="1"/>
          </p:cNvPicPr>
          <p:nvPr/>
        </p:nvPicPr>
        <p:blipFill>
          <a:blip r:embed="rId3"/>
          <a:stretch>
            <a:fillRect/>
          </a:stretch>
        </p:blipFill>
        <p:spPr>
          <a:xfrm>
            <a:off x="0" y="0"/>
            <a:ext cx="3637629" cy="6858000"/>
          </a:xfrm>
          <a:prstGeom prst="rect">
            <a:avLst/>
          </a:prstGeom>
        </p:spPr>
      </p:pic>
      <p:sp>
        <p:nvSpPr>
          <p:cNvPr id="5" name="ZoneTexte 4"/>
          <p:cNvSpPr txBox="1"/>
          <p:nvPr/>
        </p:nvSpPr>
        <p:spPr>
          <a:xfrm>
            <a:off x="4114800" y="914400"/>
            <a:ext cx="3733800" cy="2862323"/>
          </a:xfrm>
          <a:prstGeom prst="rect">
            <a:avLst/>
          </a:prstGeom>
          <a:noFill/>
        </p:spPr>
        <p:txBody>
          <a:bodyPr wrap="square" rtlCol="0">
            <a:spAutoFit/>
          </a:bodyPr>
          <a:lstStyle/>
          <a:p>
            <a:r>
              <a:rPr lang="fr-FR" dirty="0" err="1" smtClean="0"/>
              <a:t>Fab</a:t>
            </a:r>
            <a:r>
              <a:rPr lang="fr-FR" dirty="0" smtClean="0"/>
              <a:t>: Partie avec la propriété Ag AC mais aussi avec CH1  + CL </a:t>
            </a:r>
          </a:p>
          <a:p>
            <a:r>
              <a:rPr lang="fr-FR" dirty="0" err="1" smtClean="0"/>
              <a:t>Fab</a:t>
            </a:r>
            <a:r>
              <a:rPr lang="fr-FR" dirty="0" smtClean="0"/>
              <a:t> 2: </a:t>
            </a:r>
            <a:r>
              <a:rPr lang="fr-FR" dirty="0" err="1" smtClean="0"/>
              <a:t>Fab</a:t>
            </a:r>
            <a:r>
              <a:rPr lang="fr-FR" dirty="0" smtClean="0"/>
              <a:t> avec région charnière donc bivalent </a:t>
            </a:r>
          </a:p>
          <a:p>
            <a:r>
              <a:rPr lang="fr-FR" dirty="0" err="1" smtClean="0"/>
              <a:t>Fc</a:t>
            </a:r>
            <a:r>
              <a:rPr lang="fr-FR" dirty="0" smtClean="0"/>
              <a:t>: </a:t>
            </a:r>
            <a:r>
              <a:rPr lang="fr-FR" dirty="0" err="1" smtClean="0"/>
              <a:t>Fragemetnt</a:t>
            </a:r>
            <a:r>
              <a:rPr lang="fr-FR" dirty="0" smtClean="0"/>
              <a:t> </a:t>
            </a:r>
            <a:r>
              <a:rPr lang="fr-FR" dirty="0" err="1" smtClean="0"/>
              <a:t>cristalisable</a:t>
            </a:r>
            <a:r>
              <a:rPr lang="fr-FR" dirty="0" smtClean="0"/>
              <a:t> qui a pour caractéristique d’activé le complément (CH 2 + CH3)</a:t>
            </a:r>
          </a:p>
          <a:p>
            <a:r>
              <a:rPr lang="fr-FR" dirty="0" err="1" smtClean="0"/>
              <a:t>Fv</a:t>
            </a:r>
            <a:r>
              <a:rPr lang="fr-FR" dirty="0" smtClean="0"/>
              <a:t>: plus petit </a:t>
            </a:r>
            <a:r>
              <a:rPr lang="fr-FR" dirty="0" err="1" smtClean="0"/>
              <a:t>fragement</a:t>
            </a:r>
            <a:r>
              <a:rPr lang="fr-FR" dirty="0" smtClean="0"/>
              <a:t> avec la propriété AG/AC (soit els régions VL CL)</a:t>
            </a:r>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Espace réservé pour une image  9" descr="Capture d’écran 2017-02-22 à 23.11.26.png"/>
          <p:cNvPicPr>
            <a:picLocks noGrp="1" noChangeAspect="1"/>
          </p:cNvPicPr>
          <p:nvPr>
            <p:ph type="pic" idx="1"/>
          </p:nvPr>
        </p:nvPicPr>
        <p:blipFill>
          <a:blip r:embed="rId2"/>
          <a:srcRect l="28222" r="28222"/>
          <a:stretch>
            <a:fillRect/>
          </a:stretch>
        </p:blipFill>
        <p:spPr>
          <a:xfrm>
            <a:off x="838200" y="914400"/>
            <a:ext cx="4206240" cy="4206240"/>
          </a:xfrm>
        </p:spPr>
      </p:pic>
      <p:pic>
        <p:nvPicPr>
          <p:cNvPr id="5" name="Espace réservé pour une image  6" descr="Capture d’écran 2017-02-22 à 23.13.47.png"/>
          <p:cNvPicPr>
            <a:picLocks noChangeAspect="1"/>
          </p:cNvPicPr>
          <p:nvPr/>
        </p:nvPicPr>
        <p:blipFill>
          <a:blip r:embed="rId3"/>
          <a:srcRect l="17175" r="17175"/>
          <a:stretch>
            <a:fillRect/>
          </a:stretch>
        </p:blipFill>
        <p:spPr>
          <a:xfrm>
            <a:off x="5181600" y="1143000"/>
            <a:ext cx="3749040" cy="3749040"/>
          </a:xfrm>
          <a:prstGeom prst="rect">
            <a:avLst/>
          </a:prstGeo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ctrTitle"/>
          </p:nvPr>
        </p:nvSpPr>
        <p:spPr>
          <a:xfrm>
            <a:off x="3429000" y="152400"/>
            <a:ext cx="5105400" cy="990600"/>
          </a:xfrm>
        </p:spPr>
        <p:txBody>
          <a:bodyPr/>
          <a:lstStyle/>
          <a:p>
            <a:r>
              <a:rPr lang="fr-FR" dirty="0" smtClean="0"/>
              <a:t>@</a:t>
            </a:r>
            <a:r>
              <a:rPr lang="fr-FR" sz="2800" dirty="0" err="1" smtClean="0"/>
              <a:t>AnayaGuillen</a:t>
            </a:r>
            <a:endParaRPr lang="fr-FR" sz="2800" dirty="0"/>
          </a:p>
        </p:txBody>
      </p:sp>
      <p:sp>
        <p:nvSpPr>
          <p:cNvPr id="3" name="Espace réservé du contenu 2"/>
          <p:cNvSpPr>
            <a:spLocks noGrp="1"/>
          </p:cNvSpPr>
          <p:nvPr>
            <p:ph type="subTitle" idx="1"/>
          </p:nvPr>
        </p:nvSpPr>
        <p:spPr>
          <a:xfrm>
            <a:off x="3581400" y="3200400"/>
            <a:ext cx="5114778" cy="1371600"/>
          </a:xfrm>
        </p:spPr>
        <p:txBody>
          <a:bodyPr>
            <a:normAutofit fontScale="77500" lnSpcReduction="20000"/>
          </a:bodyPr>
          <a:lstStyle/>
          <a:p>
            <a:pPr>
              <a:buNone/>
            </a:pPr>
            <a:r>
              <a:rPr lang="fr-BE" sz="7200" dirty="0" smtClean="0">
                <a:solidFill>
                  <a:schemeClr val="accent5">
                    <a:lumMod val="75000"/>
                  </a:schemeClr>
                </a:solidFill>
              </a:rPr>
              <a:t>Merci pour votre attention</a:t>
            </a:r>
          </a:p>
          <a:p>
            <a:pPr>
              <a:buNone/>
            </a:pPr>
            <a:endParaRPr lang="fr-BE" sz="7200" dirty="0" smtClean="0">
              <a:solidFill>
                <a:schemeClr val="accent5">
                  <a:lumMod val="75000"/>
                </a:schemeClr>
              </a:solidFill>
            </a:endParaRPr>
          </a:p>
        </p:txBody>
      </p:sp>
      <p:sp>
        <p:nvSpPr>
          <p:cNvPr id="5" name="Rectangle 4"/>
          <p:cNvSpPr/>
          <p:nvPr/>
        </p:nvSpPr>
        <p:spPr>
          <a:xfrm>
            <a:off x="3276600" y="1905000"/>
            <a:ext cx="5486400" cy="646331"/>
          </a:xfrm>
          <a:prstGeom prst="rect">
            <a:avLst/>
          </a:prstGeom>
        </p:spPr>
        <p:txBody>
          <a:bodyPr wrap="square">
            <a:spAutoFit/>
          </a:bodyPr>
          <a:lstStyle/>
          <a:p>
            <a:pPr algn="r"/>
            <a:r>
              <a:rPr lang="fr-FR" dirty="0" smtClean="0"/>
              <a:t>http://docnum.univ-lorraine.fr/public/SCDPHA_T_2009_SCHINDELE_ALINE.pdf</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 Structure et fonctions</a:t>
            </a:r>
            <a:endParaRPr lang="fr-BE" dirty="0"/>
          </a:p>
        </p:txBody>
      </p:sp>
      <p:sp>
        <p:nvSpPr>
          <p:cNvPr id="3" name="Espace réservé du contenu 2"/>
          <p:cNvSpPr>
            <a:spLocks noGrp="1"/>
          </p:cNvSpPr>
          <p:nvPr>
            <p:ph idx="1"/>
          </p:nvPr>
        </p:nvSpPr>
        <p:spPr/>
        <p:txBody>
          <a:bodyPr>
            <a:normAutofit/>
          </a:bodyPr>
          <a:lstStyle/>
          <a:p>
            <a:r>
              <a:rPr lang="fr-BE" dirty="0" smtClean="0"/>
              <a:t>Fonctions</a:t>
            </a:r>
          </a:p>
          <a:p>
            <a:pPr>
              <a:buFontTx/>
              <a:buChar char="-"/>
            </a:pPr>
            <a:r>
              <a:rPr lang="fr-BE" sz="2400" u="sng" dirty="0" err="1" smtClean="0"/>
              <a:t>Antigénécité</a:t>
            </a:r>
            <a:r>
              <a:rPr lang="fr-BE" dirty="0" smtClean="0"/>
              <a:t>:</a:t>
            </a:r>
            <a:r>
              <a:rPr lang="fr-BE" sz="1600" dirty="0" smtClean="0"/>
              <a:t> </a:t>
            </a:r>
            <a:r>
              <a:rPr lang="fr-BE" sz="2000" dirty="0" smtClean="0"/>
              <a:t>Reconnaissance spécifique, valence</a:t>
            </a:r>
            <a:r>
              <a:rPr lang="fr-BE" sz="1600" dirty="0" smtClean="0"/>
              <a:t>.</a:t>
            </a:r>
          </a:p>
          <a:p>
            <a:pPr>
              <a:buFontTx/>
              <a:buChar char="-"/>
            </a:pPr>
            <a:r>
              <a:rPr lang="fr-BE" sz="2400" u="sng" dirty="0" smtClean="0"/>
              <a:t>Les Fonctions effectrices</a:t>
            </a:r>
            <a:r>
              <a:rPr lang="fr-BE" sz="2000" dirty="0" smtClean="0"/>
              <a:t>: </a:t>
            </a:r>
            <a:r>
              <a:rPr lang="fr-BE" sz="1800" dirty="0" smtClean="0"/>
              <a:t>Les immunoglobulines ne présentent pas toutes l’ensemble des fonctions effectrices. Elles incluent:</a:t>
            </a:r>
          </a:p>
          <a:p>
            <a:pPr>
              <a:buFontTx/>
              <a:buChar char="-"/>
            </a:pPr>
            <a:r>
              <a:rPr lang="fr-BE" sz="2000" b="1" dirty="0" smtClean="0"/>
              <a:t>Fixation du complément. </a:t>
            </a:r>
          </a:p>
          <a:p>
            <a:pPr>
              <a:buFontTx/>
              <a:buChar char="-"/>
            </a:pPr>
            <a:r>
              <a:rPr lang="fr-BE" sz="2000" b="1" dirty="0" smtClean="0"/>
              <a:t>Liaison à des types cellulaires variés</a:t>
            </a:r>
            <a:r>
              <a:rPr lang="fr-BE" sz="2000" dirty="0" smtClean="0"/>
              <a:t>. Les phagocytes, les lymphocytes, les plaquettes, les mastocytes, les basophiles possèdent des récepteurs pour les immunoglobulines. </a:t>
            </a:r>
          </a:p>
          <a:p>
            <a:pPr>
              <a:buFontTx/>
              <a:buChar char="-"/>
            </a:pPr>
            <a:endParaRPr lang="fr-BE"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611560" y="548680"/>
            <a:ext cx="6836990"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5706</TotalTime>
  <Words>2899</Words>
  <Application>Microsoft Office PowerPoint</Application>
  <PresentationFormat>Présentation à l'écran (4:3)</PresentationFormat>
  <Paragraphs>301</Paragraphs>
  <Slides>71</Slides>
  <Notes>4</Notes>
  <HiddenSlides>0</HiddenSlides>
  <MMClips>0</MMClips>
  <ScaleCrop>false</ScaleCrop>
  <HeadingPairs>
    <vt:vector size="4" baseType="variant">
      <vt:variant>
        <vt:lpstr>Modèle de conception</vt:lpstr>
      </vt:variant>
      <vt:variant>
        <vt:i4>1</vt:i4>
      </vt:variant>
      <vt:variant>
        <vt:lpstr>Titres des diapositives</vt:lpstr>
      </vt:variant>
      <vt:variant>
        <vt:i4>71</vt:i4>
      </vt:variant>
    </vt:vector>
  </HeadingPairs>
  <TitlesOfParts>
    <vt:vector size="72" baseType="lpstr">
      <vt:lpstr>Opulent</vt:lpstr>
      <vt:lpstr>Les anticorps monoclonaux</vt:lpstr>
      <vt:lpstr>Diapositive 2</vt:lpstr>
      <vt:lpstr>Sommaire</vt:lpstr>
      <vt:lpstr>1. Structure et fonctions</vt:lpstr>
      <vt:lpstr>1. Structure et fonctions</vt:lpstr>
      <vt:lpstr>Diapositive 6</vt:lpstr>
      <vt:lpstr>Diapositive 7</vt:lpstr>
      <vt:lpstr>1. Structure et fonctions</vt:lpstr>
      <vt:lpstr>Diapositive 9</vt:lpstr>
      <vt:lpstr>Diapositive 10</vt:lpstr>
      <vt:lpstr>1. Structure et fonctions</vt:lpstr>
      <vt:lpstr>Diapositive 12</vt:lpstr>
      <vt:lpstr>1. Structure et fonctions</vt:lpstr>
      <vt:lpstr>Anticorps Monoclonal - 1975</vt:lpstr>
      <vt:lpstr>2. Historique</vt:lpstr>
      <vt:lpstr>3. Nomenclature</vt:lpstr>
      <vt:lpstr>4. Type d’anticorps monoclonaux</vt:lpstr>
      <vt:lpstr>4. Type d’anticorps monoclonaux</vt:lpstr>
      <vt:lpstr>5. Méthode de production</vt:lpstr>
      <vt:lpstr>5. Méthode de production Immunisation</vt:lpstr>
      <vt:lpstr>5. Méthode de production FUSION</vt:lpstr>
      <vt:lpstr>5. Méthode de production Production</vt:lpstr>
      <vt:lpstr>5. Méthode de production</vt:lpstr>
      <vt:lpstr>5. Méthode de production</vt:lpstr>
      <vt:lpstr>5. Méthode de production: Synthèse</vt:lpstr>
      <vt:lpstr>5. Méthode de production</vt:lpstr>
      <vt:lpstr>5. Méthode de production</vt:lpstr>
      <vt:lpstr>5. Méthode de production</vt:lpstr>
      <vt:lpstr>MO mAB</vt:lpstr>
      <vt:lpstr>6. Applications thérapeutiques</vt:lpstr>
      <vt:lpstr>6. Applications thérapeutiques</vt:lpstr>
      <vt:lpstr>6. Applications thérapeutique</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Agrégation plaquettaire</vt:lpstr>
      <vt:lpstr>6. Applications thérapeutiques</vt:lpstr>
      <vt:lpstr>6. Applications thérapeutiques</vt:lpstr>
      <vt:lpstr>6. Applications thérapeutiques </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Amélioration de la survie par l'utilisation simultanée du rituximab dans les lymphomes diffus agressifs du sujet âgé</vt:lpstr>
      <vt:lpstr>6. Applications thérapeutiques</vt:lpstr>
      <vt:lpstr>RTXMB - NEPHROLOGIE</vt:lpstr>
      <vt:lpstr>6. Applications thérapeutiques</vt:lpstr>
      <vt:lpstr>6. Applications thérapeutiques</vt:lpstr>
      <vt:lpstr>Mécanisme pathogénique de l’atteinte glomérulaire dans les maladies auto-immunes </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6. Applications thérapeutiques</vt:lpstr>
      <vt:lpstr>Diapositive 69</vt:lpstr>
      <vt:lpstr>Diapositive 70</vt:lpstr>
      <vt:lpstr>@AnayaGuillen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anticorps monoclonaux</dc:title>
  <dc:creator>roberto</dc:creator>
  <cp:lastModifiedBy>Miguel-ange Guillen-Anaya</cp:lastModifiedBy>
  <cp:revision>490</cp:revision>
  <dcterms:created xsi:type="dcterms:W3CDTF">2017-04-20T07:57:37Z</dcterms:created>
  <dcterms:modified xsi:type="dcterms:W3CDTF">2017-04-20T08:01:40Z</dcterms:modified>
</cp:coreProperties>
</file>